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3"/>
  </p:notesMasterIdLst>
  <p:sldIdLst>
    <p:sldId id="256" r:id="rId2"/>
    <p:sldId id="257" r:id="rId3"/>
    <p:sldId id="258" r:id="rId4"/>
    <p:sldId id="302" r:id="rId5"/>
    <p:sldId id="321" r:id="rId6"/>
    <p:sldId id="264" r:id="rId7"/>
    <p:sldId id="307" r:id="rId8"/>
    <p:sldId id="261" r:id="rId9"/>
    <p:sldId id="308" r:id="rId10"/>
    <p:sldId id="262" r:id="rId11"/>
    <p:sldId id="269" r:id="rId12"/>
    <p:sldId id="270" r:id="rId13"/>
    <p:sldId id="271" r:id="rId14"/>
    <p:sldId id="265" r:id="rId15"/>
    <p:sldId id="272" r:id="rId16"/>
    <p:sldId id="274" r:id="rId17"/>
    <p:sldId id="266" r:id="rId18"/>
    <p:sldId id="277" r:id="rId19"/>
    <p:sldId id="275" r:id="rId20"/>
    <p:sldId id="278" r:id="rId21"/>
    <p:sldId id="267" r:id="rId22"/>
    <p:sldId id="290" r:id="rId23"/>
    <p:sldId id="289" r:id="rId24"/>
    <p:sldId id="335" r:id="rId25"/>
    <p:sldId id="327" r:id="rId26"/>
    <p:sldId id="336" r:id="rId27"/>
    <p:sldId id="337" r:id="rId28"/>
    <p:sldId id="338" r:id="rId29"/>
    <p:sldId id="339" r:id="rId30"/>
    <p:sldId id="340" r:id="rId31"/>
    <p:sldId id="334" r:id="rId32"/>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9B00"/>
    <a:srgbClr val="AF9141"/>
    <a:srgbClr val="F8F8F8"/>
    <a:srgbClr val="AD9141"/>
    <a:srgbClr val="C1A65B"/>
    <a:srgbClr val="FFCCFF"/>
    <a:srgbClr val="87E1FF"/>
    <a:srgbClr val="B3EBFF"/>
    <a:srgbClr val="CDEBFF"/>
    <a:srgbClr val="FC4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nacfile\Share\&#26371;&#35336;&#37096;\12.&#32929;&#21209;\14&#27861;&#35498;&#26371;\&#27861;&#35498;&#26371;&#31777;&#34920;.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unacfile\Share\&#26371;&#35336;&#37096;\12.&#32929;&#21209;\14&#27861;&#35498;&#26371;\&#27861;&#35498;&#26371;&#31777;&#34920;.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unacfile\Share\&#26371;&#35336;&#37096;\12.&#32929;&#21209;\14&#27861;&#35498;&#26371;\&#27861;&#35498;&#26371;&#31777;&#34920;.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unacfile\Share\&#26371;&#35336;&#37096;\12.&#32929;&#21209;\14&#27861;&#35498;&#26371;\&#27861;&#35498;&#26371;&#31777;&#34920;.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nacfile\Share\&#26371;&#35336;&#37096;\12.&#32929;&#21209;\14&#27861;&#35498;&#26371;\&#27861;&#35498;&#26371;&#31777;&#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C39B00"/>
                </a:solidFill>
                <a:effectLst/>
                <a:latin typeface="微軟正黑體" pitchFamily="34" charset="-120"/>
                <a:ea typeface="微軟正黑體" pitchFamily="34" charset="-120"/>
                <a:cs typeface="+mn-cs"/>
              </a:defRPr>
            </a:pPr>
            <a:r>
              <a:rPr lang="en-US" altLang="zh-TW" sz="2000" dirty="0" smtClean="0">
                <a:solidFill>
                  <a:srgbClr val="C39B00"/>
                </a:solidFill>
                <a:effectLst/>
                <a:latin typeface="微軟正黑體" pitchFamily="34" charset="-120"/>
                <a:ea typeface="微軟正黑體" pitchFamily="34" charset="-120"/>
              </a:rPr>
              <a:t>2021 ~</a:t>
            </a:r>
            <a:r>
              <a:rPr lang="en-US" altLang="zh-TW" sz="2000" b="1" i="0" u="none" strike="noStrike" kern="1200" baseline="0" dirty="0" smtClean="0">
                <a:solidFill>
                  <a:srgbClr val="C39B00"/>
                </a:solidFill>
                <a:effectLst/>
                <a:latin typeface="微軟正黑體" pitchFamily="34" charset="-120"/>
                <a:ea typeface="微軟正黑體" pitchFamily="34" charset="-120"/>
                <a:cs typeface="+mn-cs"/>
              </a:rPr>
              <a:t>106.61</a:t>
            </a:r>
            <a:endParaRPr lang="zh-TW" altLang="zh-TW" sz="2000" b="1" i="0" u="none" strike="noStrike" kern="1200" baseline="0" dirty="0" smtClean="0">
              <a:solidFill>
                <a:srgbClr val="C39B00"/>
              </a:solidFill>
              <a:effectLst/>
              <a:latin typeface="微軟正黑體" pitchFamily="34" charset="-120"/>
              <a:ea typeface="微軟正黑體" pitchFamily="34" charset="-120"/>
              <a:cs typeface="+mn-cs"/>
            </a:endParaRPr>
          </a:p>
        </c:rich>
      </c:tx>
      <c:layout>
        <c:manualLayout>
          <c:xMode val="edge"/>
          <c:yMode val="edge"/>
          <c:x val="0.35670343137254901"/>
          <c:y val="0.8812004684664666"/>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4758169934640522"/>
          <c:y val="0.2354199070473651"/>
          <c:w val="0.82934640522875813"/>
          <c:h val="0.66265715846387441"/>
        </c:manualLayout>
      </c:layout>
      <c:pie3DChart>
        <c:varyColors val="1"/>
        <c:ser>
          <c:idx val="0"/>
          <c:order val="0"/>
          <c:tx>
            <c:v>Premium</c:v>
          </c:tx>
          <c:dPt>
            <c:idx val="0"/>
            <c:bubble3D val="0"/>
            <c:spPr>
              <a:solidFill>
                <a:srgbClr val="C1E7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00B050"/>
              </a:solidFill>
            </c:spPr>
          </c:dPt>
          <c:dPt>
            <c:idx val="2"/>
            <c:bubble3D val="0"/>
            <c:spPr>
              <a:solidFill>
                <a:srgbClr val="C40697"/>
              </a:solidFill>
            </c:spPr>
          </c:dPt>
          <c:dPt>
            <c:idx val="3"/>
            <c:bubble3D val="0"/>
            <c:spPr>
              <a:solidFill>
                <a:srgbClr val="FFC000"/>
              </a:solidFill>
            </c:spPr>
          </c:dPt>
          <c:dPt>
            <c:idx val="4"/>
            <c:bubble3D val="0"/>
            <c:spPr>
              <a:solidFill>
                <a:srgbClr val="00B0F0"/>
              </a:solidFill>
              <a:scene3d>
                <a:camera prst="orthographicFront"/>
                <a:lightRig rig="threePt" dir="t"/>
              </a:scene3d>
              <a:sp3d/>
            </c:spPr>
          </c:dPt>
          <c:dPt>
            <c:idx val="5"/>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solidFill>
                <a:srgbClr val="92D050"/>
              </a:solidFill>
            </c:spPr>
          </c:dPt>
          <c:dPt>
            <c:idx val="7"/>
            <c:bubble3D val="0"/>
            <c:spPr>
              <a:solidFill>
                <a:srgbClr val="7030A0"/>
              </a:solidFill>
            </c:spPr>
          </c:dPt>
          <c:dPt>
            <c:idx val="8"/>
            <c:bubble3D val="0"/>
            <c:spPr>
              <a:solidFill>
                <a:srgbClr val="A50F13"/>
              </a:solidFill>
            </c:spPr>
          </c:dPt>
          <c:dLbls>
            <c:dLbl>
              <c:idx val="0"/>
              <c:layout>
                <c:manualLayout>
                  <c:x val="-0.17431372549019616"/>
                  <c:y val="-0.20282468614598378"/>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3.3202614379084977E-2"/>
                  <c:y val="1.40984335073879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7.2630718954248372E-2"/>
                  <c:y val="-2.939488205014257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7.0555555555555552E-2"/>
                  <c:y val="3.233437025515680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0.19091503267973856"/>
                  <c:y val="-0.1381559456356701"/>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5"/>
              <c:layout>
                <c:manualLayout>
                  <c:x val="-9.5457516339869763E-2"/>
                  <c:y val="-5.585027589527090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6"/>
              <c:layout>
                <c:manualLayout>
                  <c:x val="1.4526143790849676E-2"/>
                  <c:y val="-4.115283487019963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7"/>
              <c:layout>
                <c:manualLayout>
                  <c:x val="0.16393790849673204"/>
                  <c:y val="-3.527385846017109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8"/>
              <c:layout>
                <c:manualLayout>
                  <c:x val="0.3175"/>
                  <c:y val="-2.58647187349553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9"/>
              <c:layout>
                <c:manualLayout>
                  <c:x val="0.29052287581699349"/>
                  <c:y val="-1.410676591489834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numFmt formatCode="0.00%" sourceLinked="0"/>
            <c:spPr>
              <a:noFill/>
              <a:ln>
                <a:noFill/>
              </a:ln>
              <a:effectLst/>
            </c:spPr>
            <c:txPr>
              <a:bodyPr/>
              <a:lstStyle/>
              <a:p>
                <a:pPr>
                  <a:defRPr sz="1200" b="1">
                    <a:solidFill>
                      <a:srgbClr val="777777"/>
                    </a:solidFill>
                    <a:latin typeface="微軟正黑體" pitchFamily="34" charset="-120"/>
                    <a:ea typeface="微軟正黑體" pitchFamily="34" charset="-120"/>
                  </a:defRPr>
                </a:pPr>
                <a:endParaRPr lang="zh-TW"/>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五年度!$O$14:$O$22</c:f>
              <c:strCache>
                <c:ptCount val="9"/>
                <c:pt idx="0">
                  <c:v>Voluntary Automobile</c:v>
                </c:pt>
                <c:pt idx="1">
                  <c:v>Compulsory Automobile Liability</c:v>
                </c:pt>
                <c:pt idx="2">
                  <c:v>Fire</c:v>
                </c:pt>
                <c:pt idx="3">
                  <c:v>Accident＆Health</c:v>
                </c:pt>
                <c:pt idx="4">
                  <c:v>Casualty</c:v>
                </c:pt>
                <c:pt idx="5">
                  <c:v>Engineering</c:v>
                </c:pt>
                <c:pt idx="6">
                  <c:v>Earthquake</c:v>
                </c:pt>
                <c:pt idx="7">
                  <c:v>Marine Cargo</c:v>
                </c:pt>
                <c:pt idx="8">
                  <c:v>Aviation &amp; Hull</c:v>
                </c:pt>
              </c:strCache>
            </c:strRef>
          </c:cat>
          <c:val>
            <c:numRef>
              <c:f>五年度!$P$3:$P$11</c:f>
              <c:numCache>
                <c:formatCode>General</c:formatCode>
                <c:ptCount val="9"/>
                <c:pt idx="0">
                  <c:v>62.887436719999997</c:v>
                </c:pt>
                <c:pt idx="1">
                  <c:v>9.6704565500000008</c:v>
                </c:pt>
                <c:pt idx="2">
                  <c:v>10.53103404</c:v>
                </c:pt>
                <c:pt idx="3">
                  <c:v>9.25971659</c:v>
                </c:pt>
                <c:pt idx="4">
                  <c:v>4.1219781700000002</c:v>
                </c:pt>
                <c:pt idx="5">
                  <c:v>4.0030553299999996</c:v>
                </c:pt>
                <c:pt idx="6">
                  <c:v>2.5672640100000002</c:v>
                </c:pt>
                <c:pt idx="7">
                  <c:v>1.93116943</c:v>
                </c:pt>
                <c:pt idx="8">
                  <c:v>1.6427358999999999</c:v>
                </c:pt>
              </c:numCache>
            </c:numRef>
          </c:val>
        </c:ser>
        <c:dLbls>
          <c:showLegendKey val="0"/>
          <c:showVal val="0"/>
          <c:showCatName val="0"/>
          <c:showSerName val="0"/>
          <c:showPercent val="0"/>
          <c:showBubbleSize val="0"/>
          <c:showLeaderLines val="1"/>
        </c:dLbls>
      </c:pie3DChart>
      <c:spPr>
        <a:effectLst>
          <a:softEdge rad="31750"/>
        </a:effectLst>
        <a:scene3d>
          <a:camera prst="orthographicFront"/>
          <a:lightRig rig="threePt" dir="t"/>
        </a:scene3d>
        <a:sp3d>
          <a:bevelT w="165100" prst="coolSlant"/>
        </a:sp3d>
      </c:spPr>
    </c:plotArea>
    <c:plotVisOnly val="1"/>
    <c:dispBlanksAs val="gap"/>
    <c:showDLblsOverMax val="0"/>
  </c:chart>
  <c:txPr>
    <a:bodyPr/>
    <a:lstStyle/>
    <a:p>
      <a:pPr>
        <a:defRPr sz="1800"/>
      </a:pPr>
      <a:endParaRPr lang="zh-TW"/>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五年度!$B$29</c:f>
              <c:strCache>
                <c:ptCount val="1"/>
                <c:pt idx="0">
                  <c:v>資本適足率</c:v>
                </c:pt>
              </c:strCache>
            </c:strRef>
          </c:tx>
          <c:spPr>
            <a:ln w="25400">
              <a:solidFill>
                <a:srgbClr val="0070C0"/>
              </a:solidFill>
            </a:ln>
          </c:spPr>
          <c:marker>
            <c:symbol val="diamond"/>
            <c:size val="10"/>
            <c:spPr>
              <a:solidFill>
                <a:srgbClr val="00B0F0"/>
              </a:solidFill>
              <a:ln w="38100">
                <a:solidFill>
                  <a:srgbClr val="0070C0"/>
                </a:solidFill>
              </a:ln>
            </c:spPr>
          </c:marker>
          <c:dPt>
            <c:idx val="0"/>
            <c:marker>
              <c:spPr>
                <a:solidFill>
                  <a:srgbClr val="85DFFF"/>
                </a:solidFill>
                <a:ln w="38100">
                  <a:solidFill>
                    <a:srgbClr val="0070C0"/>
                  </a:solidFill>
                </a:ln>
              </c:spPr>
            </c:marker>
            <c:bubble3D val="0"/>
          </c:dPt>
          <c:dPt>
            <c:idx val="1"/>
            <c:marker>
              <c:spPr>
                <a:solidFill>
                  <a:srgbClr val="85DFFF"/>
                </a:solidFill>
                <a:ln w="38100">
                  <a:solidFill>
                    <a:srgbClr val="0070C0"/>
                  </a:solidFill>
                </a:ln>
              </c:spPr>
            </c:marker>
            <c:bubble3D val="0"/>
          </c:dPt>
          <c:dPt>
            <c:idx val="2"/>
            <c:marker>
              <c:spPr>
                <a:solidFill>
                  <a:srgbClr val="85DFFF"/>
                </a:solidFill>
                <a:ln w="38100">
                  <a:solidFill>
                    <a:srgbClr val="0070C0"/>
                  </a:solidFill>
                </a:ln>
              </c:spPr>
            </c:marker>
            <c:bubble3D val="0"/>
          </c:dPt>
          <c:dLbls>
            <c:dLbl>
              <c:idx val="2"/>
              <c:layout>
                <c:manualLayout>
                  <c:x val="-8.8966250000000066E-2"/>
                  <c:y val="-5.857888888888887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微軟正黑體" pitchFamily="34" charset="-120"/>
                    <a:ea typeface="微軟正黑體" pitchFamily="34" charset="-12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五年度!$H$18:$M$18</c:f>
              <c:strCache>
                <c:ptCount val="6"/>
                <c:pt idx="0">
                  <c:v>2017</c:v>
                </c:pt>
                <c:pt idx="1">
                  <c:v>2018</c:v>
                </c:pt>
                <c:pt idx="2">
                  <c:v>2019</c:v>
                </c:pt>
                <c:pt idx="3">
                  <c:v>2020</c:v>
                </c:pt>
                <c:pt idx="4">
                  <c:v>2021</c:v>
                </c:pt>
                <c:pt idx="5">
                  <c:v>2022Q2</c:v>
                </c:pt>
              </c:strCache>
            </c:strRef>
          </c:cat>
          <c:val>
            <c:numRef>
              <c:f>五年度!$H$29:$M$29</c:f>
              <c:numCache>
                <c:formatCode>0.00%</c:formatCode>
                <c:ptCount val="6"/>
                <c:pt idx="0">
                  <c:v>4.6440000000000001</c:v>
                </c:pt>
                <c:pt idx="1">
                  <c:v>5.3628999999999998</c:v>
                </c:pt>
                <c:pt idx="2">
                  <c:v>5.4657864225962047</c:v>
                </c:pt>
                <c:pt idx="3">
                  <c:v>5.1889000000000003</c:v>
                </c:pt>
                <c:pt idx="4">
                  <c:v>5.4363999999999999</c:v>
                </c:pt>
                <c:pt idx="5">
                  <c:v>4.4203999999999999</c:v>
                </c:pt>
              </c:numCache>
            </c:numRef>
          </c:val>
          <c:smooth val="0"/>
        </c:ser>
        <c:dLbls>
          <c:showLegendKey val="0"/>
          <c:showVal val="0"/>
          <c:showCatName val="0"/>
          <c:showSerName val="0"/>
          <c:showPercent val="0"/>
          <c:showBubbleSize val="0"/>
        </c:dLbls>
        <c:marker val="1"/>
        <c:smooth val="0"/>
        <c:axId val="206731632"/>
        <c:axId val="206735944"/>
      </c:lineChart>
      <c:catAx>
        <c:axId val="206731632"/>
        <c:scaling>
          <c:orientation val="minMax"/>
        </c:scaling>
        <c:delete val="0"/>
        <c:axPos val="b"/>
        <c:numFmt formatCode="General" sourceLinked="1"/>
        <c:majorTickMark val="out"/>
        <c:minorTickMark val="none"/>
        <c:tickLblPos val="nextTo"/>
        <c:txPr>
          <a:bodyPr/>
          <a:lstStyle/>
          <a:p>
            <a:pPr>
              <a:defRPr sz="1600" b="1">
                <a:latin typeface="微軟正黑體" pitchFamily="34" charset="-120"/>
                <a:ea typeface="微軟正黑體" pitchFamily="34" charset="-120"/>
              </a:defRPr>
            </a:pPr>
            <a:endParaRPr lang="zh-TW"/>
          </a:p>
        </c:txPr>
        <c:crossAx val="206735944"/>
        <c:crosses val="autoZero"/>
        <c:auto val="1"/>
        <c:lblAlgn val="ctr"/>
        <c:lblOffset val="100"/>
        <c:noMultiLvlLbl val="0"/>
      </c:catAx>
      <c:valAx>
        <c:axId val="206735944"/>
        <c:scaling>
          <c:orientation val="minMax"/>
          <c:min val="2"/>
        </c:scaling>
        <c:delete val="0"/>
        <c:axPos val="l"/>
        <c:numFmt formatCode="0.00%" sourceLinked="1"/>
        <c:majorTickMark val="out"/>
        <c:minorTickMark val="none"/>
        <c:tickLblPos val="nextTo"/>
        <c:txPr>
          <a:bodyPr/>
          <a:lstStyle/>
          <a:p>
            <a:pPr>
              <a:defRPr sz="1400" b="1">
                <a:latin typeface="微軟正黑體" pitchFamily="34" charset="-120"/>
                <a:ea typeface="微軟正黑體" pitchFamily="34" charset="-120"/>
              </a:defRPr>
            </a:pPr>
            <a:endParaRPr lang="zh-TW"/>
          </a:p>
        </c:txPr>
        <c:crossAx val="206731632"/>
        <c:crosses val="autoZero"/>
        <c:crossBetween val="between"/>
      </c:valAx>
    </c:plotArea>
    <c:plotVisOnly val="1"/>
    <c:dispBlanksAs val="gap"/>
    <c:showDLblsOverMax val="0"/>
  </c:chart>
  <c:spPr>
    <a:gradFill>
      <a:gsLst>
        <a:gs pos="0">
          <a:srgbClr val="CDEBFF"/>
        </a:gs>
        <a:gs pos="50000">
          <a:srgbClr val="F5FAFF"/>
        </a:gs>
        <a:gs pos="100000">
          <a:schemeClr val="bg1"/>
        </a:gs>
      </a:gsLst>
      <a:lin ang="16200000" scaled="0"/>
    </a:gradFill>
    <a:ln w="28575">
      <a:solidFill>
        <a:srgbClr val="50C8FF"/>
      </a:solidFill>
    </a:ln>
  </c:spPr>
  <c:txPr>
    <a:bodyPr/>
    <a:lstStyle/>
    <a:p>
      <a:pPr>
        <a:defRPr sz="1800"/>
      </a:pPr>
      <a:endParaRPr lang="zh-TW"/>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08983894334223"/>
          <c:y val="8.9108563896857021E-2"/>
          <c:w val="0.69808514120492449"/>
          <c:h val="0.87741905991794511"/>
        </c:manualLayout>
      </c:layout>
      <c:doughnutChart>
        <c:varyColors val="1"/>
        <c:ser>
          <c:idx val="0"/>
          <c:order val="0"/>
          <c:dLbls>
            <c:dLbl>
              <c:idx val="0"/>
              <c:tx>
                <c:rich>
                  <a:bodyPr/>
                  <a:lstStyle/>
                  <a:p>
                    <a:pPr>
                      <a:defRPr sz="1200" b="1">
                        <a:solidFill>
                          <a:schemeClr val="bg1"/>
                        </a:solidFill>
                        <a:latin typeface="微軟正黑體" pitchFamily="34" charset="-120"/>
                        <a:ea typeface="微軟正黑體" pitchFamily="34" charset="-120"/>
                      </a:defRPr>
                    </a:pPr>
                    <a:r>
                      <a:rPr lang="en-US" altLang="zh-TW" dirty="0" smtClean="0"/>
                      <a:t>Corporate</a:t>
                    </a:r>
                  </a:p>
                  <a:p>
                    <a:pPr>
                      <a:defRPr sz="1200" b="1">
                        <a:solidFill>
                          <a:schemeClr val="bg1"/>
                        </a:solidFill>
                        <a:latin typeface="微軟正黑體" pitchFamily="34" charset="-120"/>
                        <a:ea typeface="微軟正黑體" pitchFamily="34" charset="-120"/>
                      </a:defRPr>
                    </a:pPr>
                    <a:r>
                      <a:rPr lang="en-US" altLang="zh-TW" dirty="0" smtClean="0"/>
                      <a:t>Governance</a:t>
                    </a:r>
                    <a:endParaRPr lang="en-US" altLang="zh-TW"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extLst>
            </c:dLbl>
            <c:dLbl>
              <c:idx val="1"/>
              <c:tx>
                <c:rich>
                  <a:bodyPr/>
                  <a:lstStyle/>
                  <a:p>
                    <a:r>
                      <a:rPr lang="en-US" altLang="zh-TW" sz="1200" smtClean="0"/>
                      <a:t>Social</a:t>
                    </a:r>
                  </a:p>
                  <a:p>
                    <a:r>
                      <a:rPr lang="en-US" altLang="zh-TW" sz="1200" smtClean="0"/>
                      <a:t>Commitment</a:t>
                    </a:r>
                    <a:endParaRPr lang="en-US" altLang="zh-TW" sz="1200" dirty="0"/>
                  </a:p>
                </c:rich>
              </c:tx>
              <c:showLegendKey val="0"/>
              <c:showVal val="0"/>
              <c:showCatName val="1"/>
              <c:showSerName val="0"/>
              <c:showPercent val="0"/>
              <c:showBubbleSize val="0"/>
              <c:extLst>
                <c:ext xmlns:c15="http://schemas.microsoft.com/office/drawing/2012/chart" uri="{CE6537A1-D6FC-4f65-9D91-7224C49458BB}"/>
              </c:extLst>
            </c:dLbl>
            <c:dLbl>
              <c:idx val="2"/>
              <c:tx>
                <c:rich>
                  <a:bodyPr/>
                  <a:lstStyle/>
                  <a:p>
                    <a:pPr>
                      <a:defRPr sz="1200" b="1">
                        <a:solidFill>
                          <a:schemeClr val="bg1"/>
                        </a:solidFill>
                        <a:latin typeface="微軟正黑體" pitchFamily="34" charset="-120"/>
                        <a:ea typeface="微軟正黑體" pitchFamily="34" charset="-120"/>
                      </a:defRPr>
                    </a:pPr>
                    <a:r>
                      <a:rPr lang="en-US" altLang="zh-TW" dirty="0" smtClean="0"/>
                      <a:t>Environmental</a:t>
                    </a:r>
                  </a:p>
                  <a:p>
                    <a:pPr>
                      <a:defRPr sz="1200" b="1">
                        <a:solidFill>
                          <a:schemeClr val="bg1"/>
                        </a:solidFill>
                        <a:latin typeface="微軟正黑體" pitchFamily="34" charset="-120"/>
                        <a:ea typeface="微軟正黑體" pitchFamily="34" charset="-120"/>
                      </a:defRPr>
                    </a:pPr>
                    <a:r>
                      <a:rPr lang="en-US" altLang="zh-TW" dirty="0" smtClean="0"/>
                      <a:t>Sustainability</a:t>
                    </a:r>
                    <a:endParaRPr lang="en-US" altLang="zh-TW" dirty="0"/>
                  </a:p>
                </c:rich>
              </c:tx>
              <c:spPr>
                <a:noFill/>
                <a:ln>
                  <a:noFill/>
                </a:ln>
                <a:effectLst/>
              </c:spPr>
              <c:showLegendKey val="0"/>
              <c:showVal val="0"/>
              <c:showCatName val="1"/>
              <c:showSerName val="0"/>
              <c:showPercent val="0"/>
              <c:showBubbleSize val="0"/>
              <c:extLst>
                <c:ext xmlns:c15="http://schemas.microsoft.com/office/drawing/2012/chart" uri="{CE6537A1-D6FC-4f65-9D91-7224C49458BB}"/>
              </c:extLst>
            </c:dLbl>
            <c:dLbl>
              <c:idx val="3"/>
              <c:tx>
                <c:rich>
                  <a:bodyPr/>
                  <a:lstStyle/>
                  <a:p>
                    <a:r>
                      <a:rPr lang="en-US" altLang="zh-TW" sz="1200" smtClean="0"/>
                      <a:t>Employee</a:t>
                    </a:r>
                  </a:p>
                  <a:p>
                    <a:r>
                      <a:rPr lang="en-US" altLang="zh-TW" sz="1200" smtClean="0"/>
                      <a:t>Care</a:t>
                    </a:r>
                    <a:endParaRPr lang="en-US" altLang="zh-TW" sz="1200" dirty="0"/>
                  </a:p>
                </c:rich>
              </c:tx>
              <c:showLegendKey val="0"/>
              <c:showVal val="0"/>
              <c:showCatName val="1"/>
              <c:showSerName val="0"/>
              <c:showPercent val="0"/>
              <c:showBubbleSize val="0"/>
              <c:extLst>
                <c:ext xmlns:c15="http://schemas.microsoft.com/office/drawing/2012/chart" uri="{CE6537A1-D6FC-4f65-9D91-7224C49458BB}"/>
              </c:extLst>
            </c:dLbl>
            <c:dLbl>
              <c:idx val="4"/>
              <c:tx>
                <c:rich>
                  <a:bodyPr/>
                  <a:lstStyle/>
                  <a:p>
                    <a:r>
                      <a:rPr lang="en-US" altLang="zh-TW" sz="1200" smtClean="0"/>
                      <a:t>Customer</a:t>
                    </a:r>
                  </a:p>
                  <a:p>
                    <a:r>
                      <a:rPr lang="en-US" altLang="zh-TW" sz="1200" smtClean="0"/>
                      <a:t>Engagaement</a:t>
                    </a:r>
                    <a:endParaRPr lang="en-US" altLang="zh-TW" sz="1200" dirty="0"/>
                  </a:p>
                </c:rich>
              </c:tx>
              <c:showLegendKey val="0"/>
              <c:showVal val="0"/>
              <c:showCatName val="1"/>
              <c:showSerName val="0"/>
              <c:showPercent val="0"/>
              <c:showBubbleSize val="0"/>
              <c:extLst>
                <c:ext xmlns:c15="http://schemas.microsoft.com/office/drawing/2012/chart" uri="{CE6537A1-D6FC-4f65-9D91-7224C49458BB}"/>
              </c:extLst>
            </c:dLbl>
            <c:dLbl>
              <c:idx val="5"/>
              <c:layout>
                <c:manualLayout>
                  <c:x val="1.828329484218626E-2"/>
                  <c:y val="-8.4664716257347363E-3"/>
                </c:manualLayout>
              </c:layout>
              <c:tx>
                <c:rich>
                  <a:bodyPr/>
                  <a:lstStyle/>
                  <a:p>
                    <a:r>
                      <a:rPr lang="en-US" altLang="zh-TW" sz="1200" dirty="0" smtClean="0"/>
                      <a:t>Product</a:t>
                    </a:r>
                    <a:r>
                      <a:rPr lang="en-US" altLang="zh-TW" sz="1200" baseline="0" dirty="0" smtClean="0"/>
                      <a:t> Service</a:t>
                    </a:r>
                    <a:endParaRPr lang="en-US" altLang="zh-TW" sz="1200" dirty="0"/>
                  </a:p>
                </c:rich>
              </c:tx>
              <c:showLegendKey val="0"/>
              <c:showVal val="0"/>
              <c:showCatName val="1"/>
              <c:showSerName val="0"/>
              <c:showPercent val="0"/>
              <c:showBubbleSize val="0"/>
              <c:extLst>
                <c:ext xmlns:c15="http://schemas.microsoft.com/office/drawing/2012/chart" uri="{CE6537A1-D6FC-4f65-9D91-7224C49458BB}">
                  <c15:layout>
                    <c:manualLayout>
                      <c:w val="0.21794642153564522"/>
                      <c:h val="0.1528059990324141"/>
                    </c:manualLayout>
                  </c15:layout>
                </c:ext>
              </c:extLst>
            </c:dLbl>
            <c:spPr>
              <a:noFill/>
              <a:ln>
                <a:noFill/>
              </a:ln>
              <a:effectLst/>
            </c:spPr>
            <c:txPr>
              <a:bodyPr/>
              <a:lstStyle/>
              <a:p>
                <a:pPr>
                  <a:defRPr sz="2000" b="1">
                    <a:solidFill>
                      <a:schemeClr val="bg1"/>
                    </a:solidFill>
                    <a:latin typeface="微軟正黑體" pitchFamily="34" charset="-120"/>
                    <a:ea typeface="微軟正黑體" pitchFamily="34" charset="-120"/>
                  </a:defRPr>
                </a:pPr>
                <a:endParaRPr lang="zh-TW"/>
              </a:p>
            </c:txPr>
            <c:showLegendKey val="0"/>
            <c:showVal val="0"/>
            <c:showCatName val="1"/>
            <c:showSerName val="0"/>
            <c:showPercent val="0"/>
            <c:showBubbleSize val="0"/>
            <c:showLeaderLines val="1"/>
            <c:extLst>
              <c:ext xmlns:c15="http://schemas.microsoft.com/office/drawing/2012/chart" uri="{CE6537A1-D6FC-4f65-9D91-7224C49458BB}"/>
            </c:extLst>
          </c:dLbls>
          <c:cat>
            <c:strRef>
              <c:f>Sheet1!$A$2:$A$7</c:f>
              <c:strCache>
                <c:ptCount val="6"/>
                <c:pt idx="0">
                  <c:v>公司治理</c:v>
                </c:pt>
                <c:pt idx="1">
                  <c:v>社會公益</c:v>
                </c:pt>
                <c:pt idx="2">
                  <c:v>環境永續</c:v>
                </c:pt>
                <c:pt idx="3">
                  <c:v>員工照護</c:v>
                </c:pt>
                <c:pt idx="4">
                  <c:v>客戶關懷</c:v>
                </c:pt>
                <c:pt idx="5">
                  <c:v>商品服務</c:v>
                </c:pt>
              </c:strCache>
            </c:strRef>
          </c:cat>
          <c:val>
            <c:numRef>
              <c:f>Sheet1!$B$2:$B$7</c:f>
              <c:numCache>
                <c:formatCode>General</c:formatCode>
                <c:ptCount val="6"/>
                <c:pt idx="0">
                  <c:v>1</c:v>
                </c:pt>
                <c:pt idx="1">
                  <c:v>1</c:v>
                </c:pt>
                <c:pt idx="2">
                  <c:v>1</c:v>
                </c:pt>
                <c:pt idx="3">
                  <c:v>1</c:v>
                </c:pt>
                <c:pt idx="4">
                  <c:v>1</c:v>
                </c:pt>
                <c:pt idx="5">
                  <c:v>1</c:v>
                </c:pt>
              </c:numCache>
            </c:numRef>
          </c:val>
        </c:ser>
        <c:dLbls>
          <c:showLegendKey val="0"/>
          <c:showVal val="0"/>
          <c:showCatName val="1"/>
          <c:showSerName val="0"/>
          <c:showPercent val="0"/>
          <c:showBubbleSize val="0"/>
          <c:showLeaderLines val="1"/>
        </c:dLbls>
        <c:firstSliceAng val="0"/>
        <c:holeSize val="50"/>
      </c:doughnutChart>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C39B00"/>
                </a:solidFill>
                <a:effectLst/>
                <a:latin typeface="微軟正黑體" pitchFamily="34" charset="-120"/>
                <a:ea typeface="微軟正黑體" pitchFamily="34" charset="-120"/>
                <a:cs typeface="+mn-cs"/>
              </a:defRPr>
            </a:pPr>
            <a:r>
              <a:rPr lang="en-US" altLang="zh-TW" sz="2000" dirty="0" smtClean="0">
                <a:solidFill>
                  <a:srgbClr val="C39B00"/>
                </a:solidFill>
                <a:effectLst/>
                <a:latin typeface="微軟正黑體" pitchFamily="34" charset="-120"/>
                <a:ea typeface="微軟正黑體" pitchFamily="34" charset="-120"/>
              </a:rPr>
              <a:t>2022Q2 ~56.71</a:t>
            </a:r>
            <a:endParaRPr lang="zh-TW" altLang="zh-TW" sz="2000" b="1" i="0" u="none" strike="noStrike" kern="1200" baseline="0" dirty="0" smtClean="0">
              <a:solidFill>
                <a:srgbClr val="C39B00"/>
              </a:solidFill>
              <a:effectLst/>
              <a:latin typeface="微軟正黑體" pitchFamily="34" charset="-120"/>
              <a:ea typeface="微軟正黑體" pitchFamily="34" charset="-120"/>
              <a:cs typeface="+mn-cs"/>
            </a:endParaRPr>
          </a:p>
        </c:rich>
      </c:tx>
      <c:layout>
        <c:manualLayout>
          <c:xMode val="edge"/>
          <c:yMode val="edge"/>
          <c:x val="0.3401021241830065"/>
          <c:y val="0.8812004684664666"/>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14758169934640522"/>
          <c:y val="0.2354199070473651"/>
          <c:w val="0.82934640522875813"/>
          <c:h val="0.66265715846387441"/>
        </c:manualLayout>
      </c:layout>
      <c:pie3DChart>
        <c:varyColors val="1"/>
        <c:ser>
          <c:idx val="0"/>
          <c:order val="0"/>
          <c:tx>
            <c:v>Premium</c:v>
          </c:tx>
          <c:dPt>
            <c:idx val="0"/>
            <c:bubble3D val="0"/>
            <c:spPr>
              <a:solidFill>
                <a:srgbClr val="C1E7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solidFill>
                <a:srgbClr val="00B050"/>
              </a:solidFill>
            </c:spPr>
          </c:dPt>
          <c:dPt>
            <c:idx val="2"/>
            <c:bubble3D val="0"/>
            <c:spPr>
              <a:solidFill>
                <a:srgbClr val="C40697"/>
              </a:solidFill>
            </c:spPr>
          </c:dPt>
          <c:dPt>
            <c:idx val="3"/>
            <c:bubble3D val="0"/>
            <c:spPr>
              <a:solidFill>
                <a:srgbClr val="FFC000"/>
              </a:solidFill>
            </c:spPr>
          </c:dPt>
          <c:dPt>
            <c:idx val="4"/>
            <c:bubble3D val="0"/>
            <c:spPr>
              <a:solidFill>
                <a:srgbClr val="00B0F0"/>
              </a:solidFill>
              <a:scene3d>
                <a:camera prst="orthographicFront"/>
                <a:lightRig rig="threePt" dir="t"/>
              </a:scene3d>
              <a:sp3d/>
            </c:spPr>
          </c:dPt>
          <c:dPt>
            <c:idx val="5"/>
            <c:bubble3D val="0"/>
            <c:spPr>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solidFill>
                <a:srgbClr val="92D050"/>
              </a:solidFill>
            </c:spPr>
          </c:dPt>
          <c:dPt>
            <c:idx val="7"/>
            <c:bubble3D val="0"/>
            <c:spPr>
              <a:solidFill>
                <a:srgbClr val="7030A0"/>
              </a:solidFill>
            </c:spPr>
          </c:dPt>
          <c:dPt>
            <c:idx val="8"/>
            <c:bubble3D val="0"/>
            <c:spPr>
              <a:solidFill>
                <a:srgbClr val="A50F13"/>
              </a:solidFill>
            </c:spPr>
          </c:dPt>
          <c:dLbls>
            <c:dLbl>
              <c:idx val="0"/>
              <c:layout>
                <c:manualLayout>
                  <c:x val="-0.17431372549019616"/>
                  <c:y val="-0.20282468614598378"/>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3.3202614379084977E-2"/>
                  <c:y val="1.40984335073879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7.2630718954248372E-2"/>
                  <c:y val="-2.939488205014257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7.0555555555555552E-2"/>
                  <c:y val="3.233437025515680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0.19091503267973856"/>
                  <c:y val="-0.1381559456356701"/>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5"/>
              <c:layout>
                <c:manualLayout>
                  <c:x val="-9.5457516339869763E-2"/>
                  <c:y val="-5.585027589527090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6"/>
              <c:layout>
                <c:manualLayout>
                  <c:x val="1.4526143790849676E-2"/>
                  <c:y val="-4.115283487019963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7"/>
              <c:layout>
                <c:manualLayout>
                  <c:x val="0.16393790849673204"/>
                  <c:y val="-3.527385846017109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8"/>
              <c:layout>
                <c:manualLayout>
                  <c:x val="0.3175"/>
                  <c:y val="-2.58647187349553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dLbl>
              <c:idx val="9"/>
              <c:layout>
                <c:manualLayout>
                  <c:x val="0.29052287581699349"/>
                  <c:y val="-1.4106765914898345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Lst>
            </c:dLbl>
            <c:numFmt formatCode="0.00%" sourceLinked="0"/>
            <c:spPr>
              <a:noFill/>
              <a:ln>
                <a:noFill/>
              </a:ln>
              <a:effectLst/>
            </c:spPr>
            <c:txPr>
              <a:bodyPr/>
              <a:lstStyle/>
              <a:p>
                <a:pPr>
                  <a:defRPr sz="1200" b="1">
                    <a:solidFill>
                      <a:srgbClr val="777777"/>
                    </a:solidFill>
                    <a:latin typeface="微軟正黑體" pitchFamily="34" charset="-120"/>
                    <a:ea typeface="微軟正黑體" pitchFamily="34" charset="-120"/>
                  </a:defRPr>
                </a:pPr>
                <a:endParaRPr lang="zh-TW"/>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五年度!$O$14:$O$22</c:f>
              <c:strCache>
                <c:ptCount val="9"/>
                <c:pt idx="0">
                  <c:v>Voluntary Automobile</c:v>
                </c:pt>
                <c:pt idx="1">
                  <c:v>Compulsory Automobile Liability</c:v>
                </c:pt>
                <c:pt idx="2">
                  <c:v>Fire</c:v>
                </c:pt>
                <c:pt idx="3">
                  <c:v>Accident＆Health</c:v>
                </c:pt>
                <c:pt idx="4">
                  <c:v>Casualty</c:v>
                </c:pt>
                <c:pt idx="5">
                  <c:v>Engineering</c:v>
                </c:pt>
                <c:pt idx="6">
                  <c:v>Earthquake</c:v>
                </c:pt>
                <c:pt idx="7">
                  <c:v>Marine Cargo</c:v>
                </c:pt>
                <c:pt idx="8">
                  <c:v>Aviation &amp; Hull</c:v>
                </c:pt>
              </c:strCache>
            </c:strRef>
          </c:cat>
          <c:val>
            <c:numRef>
              <c:f>五年度!$R$3:$R$11</c:f>
              <c:numCache>
                <c:formatCode>General</c:formatCode>
                <c:ptCount val="9"/>
                <c:pt idx="0">
                  <c:v>32.593375459999997</c:v>
                </c:pt>
                <c:pt idx="1">
                  <c:v>4.72943684</c:v>
                </c:pt>
                <c:pt idx="2">
                  <c:v>7.54695904</c:v>
                </c:pt>
                <c:pt idx="3">
                  <c:v>4.3372848399999997</c:v>
                </c:pt>
                <c:pt idx="4">
                  <c:v>2.5274924200000002</c:v>
                </c:pt>
                <c:pt idx="5">
                  <c:v>2.4613334199999999</c:v>
                </c:pt>
                <c:pt idx="6">
                  <c:v>1.2913005</c:v>
                </c:pt>
                <c:pt idx="7">
                  <c:v>0.79202998999999996</c:v>
                </c:pt>
                <c:pt idx="8">
                  <c:v>0.43434189000000001</c:v>
                </c:pt>
              </c:numCache>
            </c:numRef>
          </c:val>
        </c:ser>
        <c:dLbls>
          <c:showLegendKey val="0"/>
          <c:showVal val="0"/>
          <c:showCatName val="0"/>
          <c:showSerName val="0"/>
          <c:showPercent val="0"/>
          <c:showBubbleSize val="0"/>
          <c:showLeaderLines val="1"/>
        </c:dLbls>
      </c:pie3DChart>
      <c:spPr>
        <a:effectLst>
          <a:softEdge rad="31750"/>
        </a:effectLst>
        <a:scene3d>
          <a:camera prst="orthographicFront"/>
          <a:lightRig rig="threePt" dir="t"/>
        </a:scene3d>
        <a:sp3d>
          <a:bevelT w="165100" prst="coolSlant"/>
        </a:sp3d>
      </c:spPr>
    </c:plotArea>
    <c:plotVisOnly val="1"/>
    <c:dispBlanksAs val="gap"/>
    <c:showDLblsOverMax val="0"/>
  </c:chart>
  <c:txPr>
    <a:bodyPr/>
    <a:lstStyle/>
    <a:p>
      <a:pPr>
        <a:defRPr sz="18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五年度!$B$3</c:f>
              <c:strCache>
                <c:ptCount val="1"/>
                <c:pt idx="0">
                  <c:v>保費收入</c:v>
                </c:pt>
              </c:strCache>
            </c:strRef>
          </c:tx>
          <c:spPr>
            <a:gradFill>
              <a:gsLst>
                <a:gs pos="0">
                  <a:srgbClr val="CDEBFF"/>
                </a:gs>
                <a:gs pos="20000">
                  <a:srgbClr val="00B0F0"/>
                </a:gs>
                <a:gs pos="100000">
                  <a:srgbClr val="F8F8F8"/>
                </a:gs>
              </a:gsLst>
              <a:lin ang="16200000" scaled="1"/>
            </a:gradFill>
            <a:ln w="25400" cap="flat" cmpd="sng" algn="ctr">
              <a:solidFill>
                <a:srgbClr val="00B0F0"/>
              </a:solidFill>
              <a:prstDash val="solid"/>
              <a:round/>
            </a:ln>
            <a:effectLst/>
            <a:sp3d contourW="25400">
              <a:contourClr>
                <a:srgbClr val="00B0F0"/>
              </a:contourClr>
            </a:sp3d>
          </c:spPr>
          <c:invertIfNegative val="0"/>
          <c:dLbls>
            <c:dLbl>
              <c:idx val="4"/>
              <c:layout>
                <c:manualLayout>
                  <c:x val="-7.0555555555555545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dk1"/>
                    </a:solidFill>
                    <a:effectLst/>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五年度!$H$3:$M$3</c:f>
              <c:numCache>
                <c:formatCode>0.0_);[Red]\(0.0\)</c:formatCode>
                <c:ptCount val="6"/>
                <c:pt idx="0">
                  <c:v>91.137703149999993</c:v>
                </c:pt>
                <c:pt idx="1">
                  <c:v>98.480729609999997</c:v>
                </c:pt>
                <c:pt idx="2">
                  <c:v>98.603096249999993</c:v>
                </c:pt>
                <c:pt idx="3">
                  <c:v>102.22889000000001</c:v>
                </c:pt>
                <c:pt idx="4">
                  <c:v>106.61485</c:v>
                </c:pt>
                <c:pt idx="5">
                  <c:v>56.713560000000001</c:v>
                </c:pt>
              </c:numCache>
            </c:numRef>
          </c:val>
        </c:ser>
        <c:dLbls>
          <c:showLegendKey val="0"/>
          <c:showVal val="0"/>
          <c:showCatName val="0"/>
          <c:showSerName val="0"/>
          <c:showPercent val="0"/>
          <c:showBubbleSize val="0"/>
        </c:dLbls>
        <c:gapWidth val="65"/>
        <c:shape val="cylinder"/>
        <c:axId val="212794704"/>
        <c:axId val="212799408"/>
        <c:axId val="0"/>
      </c:bar3DChart>
      <c:catAx>
        <c:axId val="212794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12799408"/>
        <c:crosses val="autoZero"/>
        <c:auto val="1"/>
        <c:lblAlgn val="ctr"/>
        <c:lblOffset val="100"/>
        <c:noMultiLvlLbl val="0"/>
      </c:catAx>
      <c:valAx>
        <c:axId val="212799408"/>
        <c:scaling>
          <c:orientation val="minMax"/>
        </c:scaling>
        <c:delete val="0"/>
        <c:axPos val="l"/>
        <c:majorGridlines>
          <c:spPr>
            <a:ln w="9525" cap="flat" cmpd="sng" algn="ctr">
              <a:solidFill>
                <a:schemeClr val="dk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12794704"/>
        <c:crosses val="autoZero"/>
        <c:crossBetween val="between"/>
      </c:valAx>
      <c:spPr>
        <a:noFill/>
        <a:ln>
          <a:noFill/>
        </a:ln>
        <a:effectLst/>
      </c:spPr>
    </c:plotArea>
    <c:plotVisOnly val="1"/>
    <c:dispBlanksAs val="gap"/>
    <c:showDLblsOverMax val="0"/>
  </c:chart>
  <c:spPr>
    <a:solidFill>
      <a:schemeClr val="lt1"/>
    </a:solidFill>
    <a:ln w="28575" cap="flat" cmpd="sng" algn="ctr">
      <a:solidFill>
        <a:srgbClr val="00B0F0"/>
      </a:solidFill>
      <a:prstDash val="solid"/>
      <a:round/>
    </a:ln>
    <a:effectLst/>
  </c:spPr>
  <c:txPr>
    <a:bodyPr/>
    <a:lstStyle/>
    <a:p>
      <a:pPr>
        <a:defRPr>
          <a:solidFill>
            <a:schemeClr val="dk1"/>
          </a:solidFill>
          <a:latin typeface="+mn-lt"/>
          <a:ea typeface="+mn-ea"/>
          <a:cs typeface="+mn-cs"/>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五年度!$B$5</c:f>
              <c:strCache>
                <c:ptCount val="1"/>
                <c:pt idx="0">
                  <c:v>自留保費</c:v>
                </c:pt>
              </c:strCache>
            </c:strRef>
          </c:tx>
          <c:spPr>
            <a:gradFill>
              <a:gsLst>
                <a:gs pos="0">
                  <a:srgbClr val="CDEBFF"/>
                </a:gs>
                <a:gs pos="20000">
                  <a:srgbClr val="00B0F0"/>
                </a:gs>
                <a:gs pos="100000">
                  <a:srgbClr val="F8F8F8"/>
                </a:gs>
              </a:gsLst>
              <a:lin ang="16200000" scaled="1"/>
            </a:gradFill>
            <a:ln w="25400" cap="flat" cmpd="sng" algn="ctr">
              <a:solidFill>
                <a:srgbClr val="00B0F0"/>
              </a:solidFill>
              <a:prstDash val="solid"/>
              <a:round/>
            </a:ln>
            <a:effectLst/>
            <a:sp3d contourW="25400">
              <a:contourClr>
                <a:srgbClr val="00B0F0"/>
              </a:contourClr>
            </a:sp3d>
          </c:spPr>
          <c:invertIfNegative val="0"/>
          <c:dLbls>
            <c:dLbl>
              <c:idx val="4"/>
              <c:layout>
                <c:manualLayout>
                  <c:x val="-7.0555555555555545E-3"/>
                  <c:y val="0"/>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五年度!$H$5:$M$5</c:f>
              <c:numCache>
                <c:formatCode>General</c:formatCode>
                <c:ptCount val="6"/>
                <c:pt idx="0">
                  <c:v>66.767729209999999</c:v>
                </c:pt>
                <c:pt idx="1">
                  <c:v>70.25220496</c:v>
                </c:pt>
                <c:pt idx="2">
                  <c:v>70.10768483999999</c:v>
                </c:pt>
                <c:pt idx="3">
                  <c:v>73.831320000000005</c:v>
                </c:pt>
                <c:pt idx="4">
                  <c:v>79.954350000000005</c:v>
                </c:pt>
                <c:pt idx="5">
                  <c:v>43.455650000000006</c:v>
                </c:pt>
              </c:numCache>
            </c:numRef>
          </c:val>
        </c:ser>
        <c:dLbls>
          <c:showLegendKey val="0"/>
          <c:showVal val="0"/>
          <c:showCatName val="0"/>
          <c:showSerName val="0"/>
          <c:showPercent val="0"/>
          <c:showBubbleSize val="0"/>
        </c:dLbls>
        <c:gapWidth val="65"/>
        <c:shape val="cylinder"/>
        <c:axId val="212790392"/>
        <c:axId val="212797056"/>
        <c:axId val="0"/>
      </c:bar3DChart>
      <c:catAx>
        <c:axId val="212790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12797056"/>
        <c:crosses val="autoZero"/>
        <c:auto val="1"/>
        <c:lblAlgn val="ctr"/>
        <c:lblOffset val="100"/>
        <c:noMultiLvlLbl val="0"/>
      </c:catAx>
      <c:valAx>
        <c:axId val="212797056"/>
        <c:scaling>
          <c:orientation val="minMax"/>
        </c:scaling>
        <c:delete val="0"/>
        <c:axPos val="l"/>
        <c:majorGridlines>
          <c:spPr>
            <a:ln w="9525" cap="flat" cmpd="sng" algn="ctr">
              <a:solidFill>
                <a:schemeClr val="dk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12790392"/>
        <c:crosses val="autoZero"/>
        <c:crossBetween val="between"/>
      </c:valAx>
      <c:spPr>
        <a:noFill/>
        <a:ln>
          <a:noFill/>
        </a:ln>
        <a:effectLst/>
      </c:spPr>
    </c:plotArea>
    <c:plotVisOnly val="1"/>
    <c:dispBlanksAs val="gap"/>
    <c:showDLblsOverMax val="0"/>
  </c:chart>
  <c:spPr>
    <a:solidFill>
      <a:schemeClr val="lt1"/>
    </a:solidFill>
    <a:ln w="25400" cap="flat" cmpd="sng" algn="ctr">
      <a:solidFill>
        <a:srgbClr val="00B0F0"/>
      </a:solidFill>
      <a:prstDash val="solid"/>
      <a:round/>
    </a:ln>
    <a:effectLst/>
  </c:spPr>
  <c:txPr>
    <a:bodyPr/>
    <a:lstStyle/>
    <a:p>
      <a:pPr>
        <a:defRPr>
          <a:solidFill>
            <a:schemeClr val="dk1"/>
          </a:solidFill>
          <a:latin typeface="+mn-lt"/>
          <a:ea typeface="+mn-ea"/>
          <a:cs typeface="+mn-cs"/>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五年度!$A$4</c:f>
              <c:strCache>
                <c:ptCount val="1"/>
                <c:pt idx="0">
                  <c:v>Written Premiums</c:v>
                </c:pt>
              </c:strCache>
            </c:strRef>
          </c:tx>
          <c:spPr>
            <a:ln w="28575" cap="rnd" cmpd="sng" algn="ctr">
              <a:solidFill>
                <a:schemeClr val="accent1"/>
              </a:solidFill>
              <a:round/>
            </a:ln>
            <a:effectLst/>
          </c:spPr>
          <c:marker>
            <c:symbol val="circle"/>
            <c:size val="4"/>
            <c:spPr>
              <a:solidFill>
                <a:schemeClr val="accent1"/>
              </a:solidFill>
              <a:ln w="38100" cap="flat" cmpd="sng" algn="ctr">
                <a:solidFill>
                  <a:schemeClr val="accent1"/>
                </a:solidFill>
                <a:round/>
              </a:ln>
              <a:effectLst/>
            </c:spPr>
          </c:marker>
          <c:dLbls>
            <c:dLbl>
              <c:idx val="0"/>
              <c:layout>
                <c:manualLayout>
                  <c:x val="-3.3513888888888919E-2"/>
                  <c:y val="8.46666666666665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986111111111175E-2"/>
                  <c:y val="-8.11388888888888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041666666666667E-2"/>
                  <c:y val="-7.05555555555555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930555555555555E-2"/>
                  <c:y val="7.40833333333332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916666666666667E-3"/>
                  <c:y val="3.17500000000001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五年度!$H$4:$M$4</c:f>
              <c:numCache>
                <c:formatCode>0.0%</c:formatCode>
                <c:ptCount val="6"/>
                <c:pt idx="0">
                  <c:v>7.138888522554665E-2</c:v>
                </c:pt>
                <c:pt idx="1">
                  <c:v>8.0570677186305728E-2</c:v>
                </c:pt>
                <c:pt idx="2">
                  <c:v>1.2425440031220703E-3</c:v>
                </c:pt>
                <c:pt idx="3">
                  <c:v>3.6771601378592811E-2</c:v>
                </c:pt>
                <c:pt idx="4">
                  <c:v>4.2903331925055577E-2</c:v>
                </c:pt>
                <c:pt idx="5">
                  <c:v>6.2457484305786792E-3</c:v>
                </c:pt>
              </c:numCache>
            </c:numRef>
          </c:val>
          <c:smooth val="0"/>
        </c:ser>
        <c:ser>
          <c:idx val="1"/>
          <c:order val="1"/>
          <c:tx>
            <c:strRef>
              <c:f>五年度!$A$6</c:f>
              <c:strCache>
                <c:ptCount val="1"/>
                <c:pt idx="0">
                  <c:v>Retained Premiums</c:v>
                </c:pt>
              </c:strCache>
            </c:strRef>
          </c:tx>
          <c:spPr>
            <a:ln w="28575" cap="rnd" cmpd="sng" algn="ctr">
              <a:solidFill>
                <a:schemeClr val="accent2"/>
              </a:solidFill>
              <a:round/>
            </a:ln>
            <a:effectLst/>
          </c:spPr>
          <c:marker>
            <c:symbol val="circle"/>
            <c:size val="4"/>
            <c:spPr>
              <a:solidFill>
                <a:schemeClr val="accent2"/>
              </a:solidFill>
              <a:ln w="38100" cap="flat" cmpd="sng" algn="ctr">
                <a:solidFill>
                  <a:schemeClr val="accent2"/>
                </a:solidFill>
                <a:round/>
              </a:ln>
              <a:effectLst/>
            </c:spPr>
          </c:marker>
          <c:dLbls>
            <c:dLbl>
              <c:idx val="0"/>
              <c:layout>
                <c:manualLayout>
                  <c:x val="-1.4111111111111144E-2"/>
                  <c:y val="-9.17222222222222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986111111111175E-2"/>
                  <c:y val="-8.8194444444444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291666666666673E-2"/>
                  <c:y val="-5.99722222222222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347222222222223E-2"/>
                  <c:y val="-5.64444444444445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五年度!$H$6:$M$6</c:f>
              <c:numCache>
                <c:formatCode>0.0%</c:formatCode>
                <c:ptCount val="6"/>
                <c:pt idx="0">
                  <c:v>0.15440810964916452</c:v>
                </c:pt>
                <c:pt idx="1">
                  <c:v>5.2188022435816439E-2</c:v>
                </c:pt>
                <c:pt idx="2">
                  <c:v>-2.0571613386696219E-3</c:v>
                </c:pt>
                <c:pt idx="3">
                  <c:v>5.3113081233506776E-2</c:v>
                </c:pt>
                <c:pt idx="4">
                  <c:v>8.2932690354174943E-2</c:v>
                </c:pt>
                <c:pt idx="5">
                  <c:v>5.6006767284911385E-2</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2795488"/>
        <c:axId val="212797448"/>
      </c:lineChart>
      <c:catAx>
        <c:axId val="21279548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12797448"/>
        <c:crosses val="autoZero"/>
        <c:auto val="1"/>
        <c:lblAlgn val="ctr"/>
        <c:lblOffset val="100"/>
        <c:noMultiLvlLbl val="0"/>
      </c:catAx>
      <c:valAx>
        <c:axId val="212797448"/>
        <c:scaling>
          <c:orientation val="minMax"/>
          <c:min val="-2.0000000000000004E-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spc="2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1279548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solidFill>
      <a:schemeClr val="lt1"/>
    </a:solidFill>
    <a:ln w="25400" cap="flat" cmpd="sng" algn="ctr">
      <a:solidFill>
        <a:srgbClr val="00B0F0"/>
      </a:solidFill>
      <a:prstDash val="solid"/>
      <a:round/>
    </a:ln>
    <a:effectLst/>
  </c:spPr>
  <c:txPr>
    <a:bodyPr/>
    <a:lstStyle/>
    <a:p>
      <a:pPr>
        <a:defRPr>
          <a:solidFill>
            <a:schemeClr val="dk1"/>
          </a:solidFill>
          <a:latin typeface="+mn-lt"/>
          <a:ea typeface="+mn-ea"/>
          <a:cs typeface="+mn-cs"/>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五年度!$A$9</c:f>
              <c:strCache>
                <c:ptCount val="1"/>
                <c:pt idx="0">
                  <c:v>Market Share</c:v>
                </c:pt>
              </c:strCache>
            </c:strRef>
          </c:tx>
          <c:spPr>
            <a:ln w="28575" cap="rnd" cmpd="sng" algn="ctr">
              <a:solidFill>
                <a:schemeClr val="accent1"/>
              </a:solidFill>
              <a:round/>
            </a:ln>
            <a:effectLst/>
          </c:spPr>
          <c:marker>
            <c:symbol val="circle"/>
            <c:size val="4"/>
            <c:spPr>
              <a:solidFill>
                <a:srgbClr val="0070C0"/>
              </a:solidFill>
              <a:ln w="38100" cap="flat" cmpd="sng" algn="ctr">
                <a:solidFill>
                  <a:schemeClr val="accent1"/>
                </a:solidFill>
                <a:round/>
              </a:ln>
              <a:effectLst/>
            </c:spPr>
          </c:marker>
          <c:dLbls>
            <c:dLbl>
              <c:idx val="2"/>
              <c:layout>
                <c:manualLayout>
                  <c:x val="-5.5452361111111174E-2"/>
                  <c:y val="-6.21066666666666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1658611111111112E-2"/>
                  <c:y val="-7.708194444444443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五年度!$H$2:$L$2</c:f>
              <c:numCache>
                <c:formatCode>General</c:formatCode>
                <c:ptCount val="5"/>
                <c:pt idx="0">
                  <c:v>2017</c:v>
                </c:pt>
                <c:pt idx="1">
                  <c:v>2018</c:v>
                </c:pt>
                <c:pt idx="2">
                  <c:v>2019</c:v>
                </c:pt>
                <c:pt idx="3">
                  <c:v>2020</c:v>
                </c:pt>
                <c:pt idx="4">
                  <c:v>2021</c:v>
                </c:pt>
              </c:numCache>
            </c:numRef>
          </c:cat>
          <c:val>
            <c:numRef>
              <c:f>五年度!$H$9:$L$9</c:f>
              <c:numCache>
                <c:formatCode>0.00%</c:formatCode>
                <c:ptCount val="5"/>
                <c:pt idx="0">
                  <c:v>5.842814476313251E-2</c:v>
                </c:pt>
                <c:pt idx="1">
                  <c:v>5.9736115543458736E-2</c:v>
                </c:pt>
                <c:pt idx="2">
                  <c:v>5.5900632544911136E-2</c:v>
                </c:pt>
                <c:pt idx="3">
                  <c:v>5.4553996180176555E-2</c:v>
                </c:pt>
                <c:pt idx="4">
                  <c:v>5.1574075020739601E-2</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2797840"/>
        <c:axId val="212791176"/>
      </c:lineChart>
      <c:catAx>
        <c:axId val="21279784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1" i="0" u="none" strike="noStrike" kern="1200" spc="2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12791176"/>
        <c:crosses val="autoZero"/>
        <c:auto val="1"/>
        <c:lblAlgn val="ctr"/>
        <c:lblOffset val="100"/>
        <c:noMultiLvlLbl val="0"/>
      </c:catAx>
      <c:valAx>
        <c:axId val="21279117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spc="20" baseline="0">
                <a:solidFill>
                  <a:schemeClr val="dk1"/>
                </a:solidFill>
                <a:latin typeface="微軟正黑體" panose="020B0604030504040204" pitchFamily="34" charset="-120"/>
                <a:ea typeface="微軟正黑體" panose="020B0604030504040204" pitchFamily="34" charset="-120"/>
                <a:cs typeface="+mn-cs"/>
              </a:defRPr>
            </a:pPr>
            <a:endParaRPr lang="zh-TW"/>
          </a:p>
        </c:txPr>
        <c:crossAx val="212797840"/>
        <c:crosses val="autoZero"/>
        <c:crossBetween val="between"/>
      </c:valAx>
      <c:spPr>
        <a:gradFill>
          <a:gsLst>
            <a:gs pos="100000">
              <a:schemeClr val="lt1">
                <a:lumMod val="95000"/>
              </a:schemeClr>
            </a:gs>
            <a:gs pos="0">
              <a:schemeClr val="lt1"/>
            </a:gs>
          </a:gsLst>
          <a:lin ang="5400000" scaled="0"/>
        </a:gradFill>
        <a:ln w="127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solidFill>
      <a:schemeClr val="lt1"/>
    </a:solidFill>
    <a:ln w="25400" cap="flat" cmpd="sng" algn="ctr">
      <a:solidFill>
        <a:srgbClr val="00B0F0"/>
      </a:solidFill>
      <a:prstDash val="solid"/>
      <a:round/>
    </a:ln>
    <a:effectLst/>
  </c:spPr>
  <c:txPr>
    <a:bodyPr/>
    <a:lstStyle/>
    <a:p>
      <a:pPr>
        <a:defRPr>
          <a:solidFill>
            <a:schemeClr val="dk1"/>
          </a:solidFill>
          <a:latin typeface="微軟正黑體" panose="020B0604030504040204" pitchFamily="34" charset="-120"/>
          <a:ea typeface="微軟正黑體" panose="020B0604030504040204" pitchFamily="34" charset="-120"/>
          <a:cs typeface="+mn-cs"/>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五年度!$A$15</c:f>
              <c:strCache>
                <c:ptCount val="1"/>
                <c:pt idx="0">
                  <c:v>Revenues</c:v>
                </c:pt>
              </c:strCache>
            </c:strRef>
          </c:tx>
          <c:spPr>
            <a:gradFill rotWithShape="1">
              <a:gsLst>
                <a:gs pos="0">
                  <a:srgbClr val="0070C0"/>
                </a:gs>
                <a:gs pos="100000">
                  <a:srgbClr val="B3EBFF"/>
                </a:gs>
              </a:gsLst>
              <a:lin ang="16200000" scaled="0"/>
            </a:gradFill>
            <a:ln>
              <a:noFill/>
            </a:ln>
            <a:effectLst>
              <a:outerShdw blurRad="40000" dist="23000" dir="5400000" rotWithShape="0">
                <a:srgbClr val="000000">
                  <a:alpha val="35000"/>
                </a:srgbClr>
              </a:outerShdw>
              <a:softEdge rad="0"/>
            </a:effectLst>
            <a:scene3d>
              <a:camera prst="orthographicFront"/>
              <a:lightRig rig="threePt" dir="t">
                <a:rot lat="0" lon="0" rev="1200000"/>
              </a:lightRig>
            </a:scene3d>
            <a:sp3d>
              <a:bevelT w="63500" h="25400"/>
            </a:sp3d>
          </c:spPr>
          <c:invertIfNegative val="0"/>
          <c:dLbls>
            <c:dLbl>
              <c:idx val="4"/>
              <c:layout>
                <c:manualLayout>
                  <c:x val="-1.763888888888896E-3"/>
                  <c:y val="-4.5861111111111366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五年度!$H$15:$M$15</c:f>
              <c:numCache>
                <c:formatCode>0.0_);[Red]\(0.0\)</c:formatCode>
                <c:ptCount val="6"/>
                <c:pt idx="0">
                  <c:v>72.404929999999993</c:v>
                </c:pt>
                <c:pt idx="1">
                  <c:v>77.076759999999993</c:v>
                </c:pt>
                <c:pt idx="2">
                  <c:v>80.819410000000005</c:v>
                </c:pt>
                <c:pt idx="3">
                  <c:v>82.37782</c:v>
                </c:pt>
                <c:pt idx="4">
                  <c:v>88.099109999999996</c:v>
                </c:pt>
                <c:pt idx="5">
                  <c:v>38.773420000000002</c:v>
                </c:pt>
              </c:numCache>
            </c:numRef>
          </c:val>
        </c:ser>
        <c:dLbls>
          <c:showLegendKey val="0"/>
          <c:showVal val="0"/>
          <c:showCatName val="0"/>
          <c:showSerName val="0"/>
          <c:showPercent val="0"/>
          <c:showBubbleSize val="0"/>
        </c:dLbls>
        <c:gapWidth val="200"/>
        <c:axId val="212787648"/>
        <c:axId val="212788040"/>
      </c:barChart>
      <c:lineChart>
        <c:grouping val="standard"/>
        <c:varyColors val="0"/>
        <c:ser>
          <c:idx val="1"/>
          <c:order val="1"/>
          <c:tx>
            <c:strRef>
              <c:f>五年度!$A$16</c:f>
              <c:strCache>
                <c:ptCount val="1"/>
                <c:pt idx="0">
                  <c:v>Revenues Growth Ratio</c:v>
                </c:pt>
              </c:strCache>
            </c:strRef>
          </c:tx>
          <c:spPr>
            <a:ln w="38100">
              <a:solidFill>
                <a:srgbClr val="00B0F0"/>
              </a:solidFill>
            </a:ln>
          </c:spPr>
          <c:marker>
            <c:symbol val="diamond"/>
            <c:size val="10"/>
            <c:spPr>
              <a:solidFill>
                <a:srgbClr val="00B0F0"/>
              </a:solidFill>
              <a:ln w="12700">
                <a:solidFill>
                  <a:srgbClr val="00B0F0"/>
                </a:solidFill>
              </a:ln>
            </c:spPr>
          </c:marker>
          <c:dLbls>
            <c:dLbl>
              <c:idx val="0"/>
              <c:layout>
                <c:manualLayout>
                  <c:x val="-5.0160555555555555E-2"/>
                  <c:y val="-0.10796749999999999"/>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5452222222222285E-2"/>
                  <c:y val="0.10369916666666666"/>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5752083333333813E-2"/>
                  <c:y val="-0.1009119444444444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tx2"/>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五年度!$H$2:$M$2</c:f>
              <c:strCache>
                <c:ptCount val="6"/>
                <c:pt idx="0">
                  <c:v>2017</c:v>
                </c:pt>
                <c:pt idx="1">
                  <c:v>2018</c:v>
                </c:pt>
                <c:pt idx="2">
                  <c:v>2019</c:v>
                </c:pt>
                <c:pt idx="3">
                  <c:v>2020</c:v>
                </c:pt>
                <c:pt idx="4">
                  <c:v>2021</c:v>
                </c:pt>
                <c:pt idx="5">
                  <c:v>2022Q2</c:v>
                </c:pt>
              </c:strCache>
            </c:strRef>
          </c:cat>
          <c:val>
            <c:numRef>
              <c:f>五年度!$H$16:$M$16</c:f>
              <c:numCache>
                <c:formatCode>0.0%</c:formatCode>
                <c:ptCount val="6"/>
                <c:pt idx="0">
                  <c:v>0.14813701289362036</c:v>
                </c:pt>
                <c:pt idx="1">
                  <c:v>6.4523645005940988E-2</c:v>
                </c:pt>
                <c:pt idx="2">
                  <c:v>4.8557438065637504E-2</c:v>
                </c:pt>
                <c:pt idx="3">
                  <c:v>1.928262035073014E-2</c:v>
                </c:pt>
                <c:pt idx="4">
                  <c:v>6.9451825746299045E-2</c:v>
                </c:pt>
                <c:pt idx="5">
                  <c:v>-0.12277330316742086</c:v>
                </c:pt>
              </c:numCache>
            </c:numRef>
          </c:val>
          <c:smooth val="0"/>
        </c:ser>
        <c:dLbls>
          <c:showLegendKey val="0"/>
          <c:showVal val="0"/>
          <c:showCatName val="0"/>
          <c:showSerName val="0"/>
          <c:showPercent val="0"/>
          <c:showBubbleSize val="0"/>
        </c:dLbls>
        <c:marker val="1"/>
        <c:smooth val="0"/>
        <c:axId val="212802936"/>
        <c:axId val="212788432"/>
      </c:lineChart>
      <c:catAx>
        <c:axId val="212787648"/>
        <c:scaling>
          <c:orientation val="minMax"/>
        </c:scaling>
        <c:delete val="0"/>
        <c:axPos val="b"/>
        <c:numFmt formatCode="General" sourceLinked="1"/>
        <c:majorTickMark val="out"/>
        <c:minorTickMark val="none"/>
        <c:tickLblPos val="nextTo"/>
        <c:txPr>
          <a:bodyPr/>
          <a:lstStyle/>
          <a:p>
            <a:pPr>
              <a:defRPr b="1"/>
            </a:pPr>
            <a:endParaRPr lang="zh-TW"/>
          </a:p>
        </c:txPr>
        <c:crossAx val="212788040"/>
        <c:crosses val="autoZero"/>
        <c:auto val="1"/>
        <c:lblAlgn val="ctr"/>
        <c:lblOffset val="100"/>
        <c:noMultiLvlLbl val="0"/>
      </c:catAx>
      <c:valAx>
        <c:axId val="212788040"/>
        <c:scaling>
          <c:orientation val="minMax"/>
        </c:scaling>
        <c:delete val="0"/>
        <c:axPos val="l"/>
        <c:numFmt formatCode="0.0_);[Red]\(0.0\)" sourceLinked="1"/>
        <c:majorTickMark val="out"/>
        <c:minorTickMark val="none"/>
        <c:tickLblPos val="nextTo"/>
        <c:txPr>
          <a:bodyPr/>
          <a:lstStyle/>
          <a:p>
            <a:pPr>
              <a:defRPr b="1"/>
            </a:pPr>
            <a:endParaRPr lang="zh-TW"/>
          </a:p>
        </c:txPr>
        <c:crossAx val="212787648"/>
        <c:crosses val="autoZero"/>
        <c:crossBetween val="between"/>
      </c:valAx>
      <c:valAx>
        <c:axId val="212788432"/>
        <c:scaling>
          <c:orientation val="minMax"/>
        </c:scaling>
        <c:delete val="0"/>
        <c:axPos val="r"/>
        <c:numFmt formatCode="0.0%" sourceLinked="1"/>
        <c:majorTickMark val="out"/>
        <c:minorTickMark val="none"/>
        <c:tickLblPos val="nextTo"/>
        <c:txPr>
          <a:bodyPr/>
          <a:lstStyle/>
          <a:p>
            <a:pPr>
              <a:defRPr sz="1200" b="1"/>
            </a:pPr>
            <a:endParaRPr lang="zh-TW"/>
          </a:p>
        </c:txPr>
        <c:crossAx val="212802936"/>
        <c:crosses val="max"/>
        <c:crossBetween val="between"/>
      </c:valAx>
      <c:catAx>
        <c:axId val="212802936"/>
        <c:scaling>
          <c:orientation val="minMax"/>
        </c:scaling>
        <c:delete val="1"/>
        <c:axPos val="b"/>
        <c:numFmt formatCode="General" sourceLinked="1"/>
        <c:majorTickMark val="out"/>
        <c:minorTickMark val="none"/>
        <c:tickLblPos val="none"/>
        <c:crossAx val="212788432"/>
        <c:crosses val="autoZero"/>
        <c:auto val="1"/>
        <c:lblAlgn val="ctr"/>
        <c:lblOffset val="100"/>
        <c:noMultiLvlLbl val="0"/>
      </c:catAx>
      <c:spPr>
        <a:gradFill>
          <a:gsLst>
            <a:gs pos="0">
              <a:srgbClr val="F8F8F8"/>
            </a:gs>
            <a:gs pos="100000">
              <a:srgbClr val="CDEBFF"/>
            </a:gs>
          </a:gsLst>
          <a:lin ang="5400000" scaled="1"/>
        </a:gradFill>
        <a:ln>
          <a:noFill/>
        </a:ln>
      </c:spPr>
    </c:plotArea>
    <c:legend>
      <c:legendPos val="t"/>
      <c:overlay val="0"/>
      <c:txPr>
        <a:bodyPr/>
        <a:lstStyle/>
        <a:p>
          <a:pPr>
            <a:defRPr sz="1600" b="1"/>
          </a:pPr>
          <a:endParaRPr lang="zh-TW"/>
        </a:p>
      </c:txPr>
    </c:legend>
    <c:plotVisOnly val="1"/>
    <c:dispBlanksAs val="gap"/>
    <c:showDLblsOverMax val="0"/>
  </c:chart>
  <c:spPr>
    <a:ln w="28575">
      <a:solidFill>
        <a:srgbClr val="00B0F0"/>
      </a:solidFill>
    </a:ln>
  </c:spPr>
  <c:txPr>
    <a:bodyPr/>
    <a:lstStyle/>
    <a:p>
      <a:pPr>
        <a:defRPr sz="1400">
          <a:latin typeface="微軟正黑體" pitchFamily="34" charset="-120"/>
          <a:ea typeface="微軟正黑體" pitchFamily="34" charset="-120"/>
        </a:defRPr>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五年度!$A$22</c:f>
              <c:strCache>
                <c:ptCount val="1"/>
                <c:pt idx="0">
                  <c:v>Net Income After Tax (NT$100m)</c:v>
                </c:pt>
              </c:strCache>
            </c:strRef>
          </c:tx>
          <c:spPr>
            <a:gradFill>
              <a:gsLst>
                <a:gs pos="0">
                  <a:srgbClr val="0000FF"/>
                </a:gs>
                <a:gs pos="35000">
                  <a:srgbClr val="85DFFF"/>
                </a:gs>
                <a:gs pos="100000">
                  <a:schemeClr val="accent1">
                    <a:lumMod val="20000"/>
                    <a:lumOff val="80000"/>
                  </a:schemeClr>
                </a:gs>
              </a:gsLs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五年度!$H$22:$M$22</c:f>
              <c:numCache>
                <c:formatCode>0.00_);[Red]\(0.00\)</c:formatCode>
                <c:ptCount val="6"/>
                <c:pt idx="0">
                  <c:v>6.63</c:v>
                </c:pt>
                <c:pt idx="1">
                  <c:v>6.03</c:v>
                </c:pt>
                <c:pt idx="2">
                  <c:v>7.03</c:v>
                </c:pt>
                <c:pt idx="3">
                  <c:v>7.0209700000000002</c:v>
                </c:pt>
                <c:pt idx="4">
                  <c:v>6.9666800000000002</c:v>
                </c:pt>
                <c:pt idx="5">
                  <c:v>-8.1557300000000001</c:v>
                </c:pt>
              </c:numCache>
            </c:numRef>
          </c:val>
        </c:ser>
        <c:ser>
          <c:idx val="1"/>
          <c:order val="1"/>
          <c:tx>
            <c:strRef>
              <c:f>五年度!$A$23</c:f>
              <c:strCache>
                <c:ptCount val="1"/>
                <c:pt idx="0">
                  <c:v>Earnings Per Share
(NT Dollar)</c:v>
                </c:pt>
              </c:strCache>
            </c:strRef>
          </c:tx>
          <c:spPr>
            <a:gradFill rotWithShape="1">
              <a:gsLst>
                <a:gs pos="0">
                  <a:srgbClr val="FC46DE"/>
                </a:gs>
                <a:gs pos="35000">
                  <a:srgbClr val="C80A96"/>
                </a:gs>
                <a:gs pos="100000">
                  <a:srgbClr val="FFCCFF"/>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五年度!$H$23:$M$23</c:f>
              <c:numCache>
                <c:formatCode>0.00_);[Red]\(0.00\)</c:formatCode>
                <c:ptCount val="6"/>
                <c:pt idx="0">
                  <c:v>3.12</c:v>
                </c:pt>
                <c:pt idx="1">
                  <c:v>2.84</c:v>
                </c:pt>
                <c:pt idx="2">
                  <c:v>3.3</c:v>
                </c:pt>
                <c:pt idx="3">
                  <c:v>3.14</c:v>
                </c:pt>
                <c:pt idx="4">
                  <c:v>3.1155789909126685</c:v>
                </c:pt>
                <c:pt idx="5">
                  <c:v>-3.6473313924367643</c:v>
                </c:pt>
              </c:numCache>
            </c:numRef>
          </c:val>
        </c:ser>
        <c:dLbls>
          <c:showLegendKey val="0"/>
          <c:showVal val="0"/>
          <c:showCatName val="0"/>
          <c:showSerName val="0"/>
          <c:showPercent val="0"/>
          <c:showBubbleSize val="0"/>
        </c:dLbls>
        <c:gapWidth val="200"/>
        <c:shape val="cylinder"/>
        <c:axId val="212799800"/>
        <c:axId val="212800192"/>
        <c:axId val="0"/>
      </c:bar3DChart>
      <c:catAx>
        <c:axId val="212799800"/>
        <c:scaling>
          <c:orientation val="minMax"/>
        </c:scaling>
        <c:delete val="0"/>
        <c:axPos val="b"/>
        <c:numFmt formatCode="General" sourceLinked="1"/>
        <c:majorTickMark val="out"/>
        <c:minorTickMark val="none"/>
        <c:tickLblPos val="nextTo"/>
        <c:crossAx val="212800192"/>
        <c:crosses val="autoZero"/>
        <c:auto val="1"/>
        <c:lblAlgn val="ctr"/>
        <c:lblOffset val="100"/>
        <c:noMultiLvlLbl val="0"/>
      </c:catAx>
      <c:valAx>
        <c:axId val="212800192"/>
        <c:scaling>
          <c:orientation val="minMax"/>
        </c:scaling>
        <c:delete val="0"/>
        <c:axPos val="l"/>
        <c:numFmt formatCode="0.00_);[Red]\(0.00\)" sourceLinked="1"/>
        <c:majorTickMark val="out"/>
        <c:minorTickMark val="none"/>
        <c:tickLblPos val="nextTo"/>
        <c:txPr>
          <a:bodyPr/>
          <a:lstStyle/>
          <a:p>
            <a:pPr>
              <a:defRPr sz="1200" b="1">
                <a:solidFill>
                  <a:schemeClr val="tx1"/>
                </a:solidFill>
                <a:latin typeface="微軟正黑體" panose="020B0604030504040204" pitchFamily="34" charset="-120"/>
                <a:ea typeface="微軟正黑體" panose="020B0604030504040204" pitchFamily="34" charset="-120"/>
              </a:defRPr>
            </a:pPr>
            <a:endParaRPr lang="zh-TW"/>
          </a:p>
        </c:txPr>
        <c:crossAx val="212799800"/>
        <c:crosses val="autoZero"/>
        <c:crossBetween val="between"/>
      </c:valAx>
      <c:dTable>
        <c:showHorzBorder val="1"/>
        <c:showVertBorder val="1"/>
        <c:showOutline val="1"/>
        <c:showKeys val="1"/>
        <c:txPr>
          <a:bodyPr/>
          <a:lstStyle/>
          <a:p>
            <a:pPr rtl="0">
              <a:defRPr sz="1200" b="1">
                <a:solidFill>
                  <a:schemeClr val="tx1"/>
                </a:solidFill>
                <a:latin typeface="微軟正黑體" panose="020B0604030504040204" pitchFamily="34" charset="-120"/>
                <a:ea typeface="微軟正黑體" panose="020B0604030504040204" pitchFamily="34" charset="-120"/>
              </a:defRPr>
            </a:pPr>
            <a:endParaRPr lang="zh-TW"/>
          </a:p>
        </c:txPr>
      </c:dTable>
    </c:plotArea>
    <c:plotVisOnly val="1"/>
    <c:dispBlanksAs val="gap"/>
    <c:showDLblsOverMax val="0"/>
  </c:chart>
  <c:spPr>
    <a:gradFill rotWithShape="1">
      <a:gsLst>
        <a:gs pos="50000">
          <a:srgbClr val="F5FAFF"/>
        </a:gs>
        <a:gs pos="0">
          <a:srgbClr val="FFCCFF"/>
        </a:gs>
        <a:gs pos="100000">
          <a:schemeClr val="bg1"/>
        </a:gs>
      </a:gsLst>
      <a:lin ang="16200000" scaled="0"/>
    </a:gradFill>
    <a:ln w="28575">
      <a:solidFill>
        <a:srgbClr val="00B0F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a:solidFill>
            <a:schemeClr val="lt1"/>
          </a:solidFill>
          <a:latin typeface="+mn-lt"/>
          <a:ea typeface="+mn-ea"/>
          <a:cs typeface="+mn-cs"/>
        </a:defRPr>
      </a:pPr>
      <a:endParaRPr lang="zh-TW"/>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TW"/>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五年度!$A$24</c:f>
              <c:strCache>
                <c:ptCount val="1"/>
                <c:pt idx="0">
                  <c:v>Total Assets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五年度!$H$24:$M$24</c:f>
              <c:numCache>
                <c:formatCode>0.00_ </c:formatCode>
                <c:ptCount val="6"/>
                <c:pt idx="0">
                  <c:v>162.88</c:v>
                </c:pt>
                <c:pt idx="1">
                  <c:v>173.94</c:v>
                </c:pt>
                <c:pt idx="2">
                  <c:v>175.84</c:v>
                </c:pt>
                <c:pt idx="3">
                  <c:v>177.44731999999999</c:v>
                </c:pt>
                <c:pt idx="4">
                  <c:v>190.20937000000001</c:v>
                </c:pt>
                <c:pt idx="5">
                  <c:v>191.38852</c:v>
                </c:pt>
              </c:numCache>
            </c:numRef>
          </c:val>
        </c:ser>
        <c:ser>
          <c:idx val="1"/>
          <c:order val="1"/>
          <c:tx>
            <c:strRef>
              <c:f>五年度!$A$25</c:f>
              <c:strCache>
                <c:ptCount val="1"/>
                <c:pt idx="0">
                  <c:v>Total Liabilities</c:v>
                </c:pt>
              </c:strCache>
            </c:strRef>
          </c:tx>
          <c:spPr>
            <a:solidFill>
              <a:srgbClr val="85DF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五年度!$H$25:$M$25</c:f>
              <c:numCache>
                <c:formatCode>0.00_ </c:formatCode>
                <c:ptCount val="6"/>
                <c:pt idx="0">
                  <c:v>119.49</c:v>
                </c:pt>
                <c:pt idx="1">
                  <c:v>125.33</c:v>
                </c:pt>
                <c:pt idx="2">
                  <c:v>121.43</c:v>
                </c:pt>
                <c:pt idx="3">
                  <c:v>118.97539</c:v>
                </c:pt>
                <c:pt idx="4">
                  <c:v>125.79164</c:v>
                </c:pt>
                <c:pt idx="5">
                  <c:v>137.82016999999999</c:v>
                </c:pt>
              </c:numCache>
            </c:numRef>
          </c:val>
        </c:ser>
        <c:ser>
          <c:idx val="2"/>
          <c:order val="2"/>
          <c:tx>
            <c:strRef>
              <c:f>五年度!$A$26</c:f>
              <c:strCache>
                <c:ptCount val="1"/>
                <c:pt idx="0">
                  <c:v>Total Equity</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五年度!$H$18:$M$18</c:f>
              <c:strCache>
                <c:ptCount val="6"/>
                <c:pt idx="0">
                  <c:v>2017</c:v>
                </c:pt>
                <c:pt idx="1">
                  <c:v>2018</c:v>
                </c:pt>
                <c:pt idx="2">
                  <c:v>2019</c:v>
                </c:pt>
                <c:pt idx="3">
                  <c:v>2020</c:v>
                </c:pt>
                <c:pt idx="4">
                  <c:v>2021</c:v>
                </c:pt>
                <c:pt idx="5">
                  <c:v>2022Q2</c:v>
                </c:pt>
              </c:strCache>
            </c:strRef>
          </c:cat>
          <c:val>
            <c:numRef>
              <c:f>五年度!$H$26:$M$26</c:f>
              <c:numCache>
                <c:formatCode>0.00_ </c:formatCode>
                <c:ptCount val="6"/>
                <c:pt idx="0">
                  <c:v>43.39</c:v>
                </c:pt>
                <c:pt idx="1">
                  <c:v>48.61</c:v>
                </c:pt>
                <c:pt idx="2">
                  <c:v>54.41</c:v>
                </c:pt>
                <c:pt idx="3">
                  <c:v>58.47193</c:v>
                </c:pt>
                <c:pt idx="4">
                  <c:v>64.417730000000006</c:v>
                </c:pt>
                <c:pt idx="5">
                  <c:v>53.568350000000002</c:v>
                </c:pt>
              </c:numCache>
            </c:numRef>
          </c:val>
        </c:ser>
        <c:dLbls>
          <c:showLegendKey val="0"/>
          <c:showVal val="0"/>
          <c:showCatName val="0"/>
          <c:showSerName val="0"/>
          <c:showPercent val="0"/>
          <c:showBubbleSize val="0"/>
        </c:dLbls>
        <c:gapWidth val="150"/>
        <c:axId val="212802544"/>
        <c:axId val="212802152"/>
      </c:barChart>
      <c:lineChart>
        <c:grouping val="standard"/>
        <c:varyColors val="0"/>
        <c:ser>
          <c:idx val="3"/>
          <c:order val="3"/>
          <c:tx>
            <c:strRef>
              <c:f>五年度!$A$28</c:f>
              <c:strCache>
                <c:ptCount val="1"/>
                <c:pt idx="0">
                  <c:v>Net Value Per Share
(NT Dollar)</c:v>
                </c:pt>
              </c:strCache>
            </c:strRef>
          </c:tx>
          <c:spPr>
            <a:ln w="25400">
              <a:solidFill>
                <a:srgbClr val="C00000"/>
              </a:solidFill>
            </a:ln>
          </c:spPr>
          <c:marker>
            <c:symbol val="diamond"/>
            <c:size val="10"/>
            <c:spPr>
              <a:solidFill>
                <a:srgbClr val="FFCCFF"/>
              </a:solidFill>
              <a:ln w="12700">
                <a:solidFill>
                  <a:srgbClr val="C00000"/>
                </a:solidFill>
              </a:ln>
            </c:spPr>
          </c:marker>
          <c:cat>
            <c:strRef>
              <c:f>五年度!$H$18:$M$18</c:f>
              <c:strCache>
                <c:ptCount val="6"/>
                <c:pt idx="0">
                  <c:v>2017</c:v>
                </c:pt>
                <c:pt idx="1">
                  <c:v>2018</c:v>
                </c:pt>
                <c:pt idx="2">
                  <c:v>2019</c:v>
                </c:pt>
                <c:pt idx="3">
                  <c:v>2020</c:v>
                </c:pt>
                <c:pt idx="4">
                  <c:v>2021</c:v>
                </c:pt>
                <c:pt idx="5">
                  <c:v>2022Q2</c:v>
                </c:pt>
              </c:strCache>
            </c:strRef>
          </c:cat>
          <c:val>
            <c:numRef>
              <c:f>五年度!$H$28:$M$28</c:f>
              <c:numCache>
                <c:formatCode>0.00_ </c:formatCode>
                <c:ptCount val="6"/>
                <c:pt idx="0">
                  <c:v>20.374718256949663</c:v>
                </c:pt>
                <c:pt idx="1">
                  <c:v>22.825882794891061</c:v>
                </c:pt>
                <c:pt idx="2">
                  <c:v>25.549398948159279</c:v>
                </c:pt>
                <c:pt idx="3">
                  <c:v>26.149301456119641</c:v>
                </c:pt>
                <c:pt idx="4">
                  <c:v>28.808329755643811</c:v>
                </c:pt>
                <c:pt idx="5">
                  <c:v>23.956365604092881</c:v>
                </c:pt>
              </c:numCache>
            </c:numRef>
          </c:val>
          <c:smooth val="0"/>
        </c:ser>
        <c:dLbls>
          <c:showLegendKey val="0"/>
          <c:showVal val="0"/>
          <c:showCatName val="0"/>
          <c:showSerName val="0"/>
          <c:showPercent val="0"/>
          <c:showBubbleSize val="0"/>
        </c:dLbls>
        <c:marker val="1"/>
        <c:smooth val="0"/>
        <c:axId val="206736728"/>
        <c:axId val="212801760"/>
      </c:lineChart>
      <c:catAx>
        <c:axId val="212802544"/>
        <c:scaling>
          <c:orientation val="minMax"/>
        </c:scaling>
        <c:delete val="0"/>
        <c:axPos val="b"/>
        <c:numFmt formatCode="General" sourceLinked="1"/>
        <c:majorTickMark val="out"/>
        <c:minorTickMark val="none"/>
        <c:tickLblPos val="nextTo"/>
        <c:txPr>
          <a:bodyPr/>
          <a:lstStyle/>
          <a:p>
            <a:pPr>
              <a:defRPr sz="1600" b="1">
                <a:latin typeface="微軟正黑體" pitchFamily="34" charset="-120"/>
                <a:ea typeface="微軟正黑體" pitchFamily="34" charset="-120"/>
              </a:defRPr>
            </a:pPr>
            <a:endParaRPr lang="zh-TW"/>
          </a:p>
        </c:txPr>
        <c:crossAx val="212802152"/>
        <c:crosses val="autoZero"/>
        <c:auto val="1"/>
        <c:lblAlgn val="ctr"/>
        <c:lblOffset val="100"/>
        <c:noMultiLvlLbl val="0"/>
      </c:catAx>
      <c:valAx>
        <c:axId val="212802152"/>
        <c:scaling>
          <c:orientation val="minMax"/>
        </c:scaling>
        <c:delete val="0"/>
        <c:axPos val="l"/>
        <c:numFmt formatCode="0.00_ " sourceLinked="1"/>
        <c:majorTickMark val="out"/>
        <c:minorTickMark val="none"/>
        <c:tickLblPos val="nextTo"/>
        <c:txPr>
          <a:bodyPr/>
          <a:lstStyle/>
          <a:p>
            <a:pPr>
              <a:defRPr sz="1200" b="1">
                <a:latin typeface="微軟正黑體" pitchFamily="34" charset="-120"/>
                <a:ea typeface="微軟正黑體" pitchFamily="34" charset="-120"/>
              </a:defRPr>
            </a:pPr>
            <a:endParaRPr lang="zh-TW"/>
          </a:p>
        </c:txPr>
        <c:crossAx val="212802544"/>
        <c:crosses val="autoZero"/>
        <c:crossBetween val="between"/>
      </c:valAx>
      <c:valAx>
        <c:axId val="212801760"/>
        <c:scaling>
          <c:orientation val="minMax"/>
          <c:min val="12"/>
        </c:scaling>
        <c:delete val="0"/>
        <c:axPos val="r"/>
        <c:numFmt formatCode="0\ " sourceLinked="0"/>
        <c:majorTickMark val="out"/>
        <c:minorTickMark val="none"/>
        <c:tickLblPos val="nextTo"/>
        <c:txPr>
          <a:bodyPr/>
          <a:lstStyle/>
          <a:p>
            <a:pPr>
              <a:defRPr sz="1200" b="1">
                <a:latin typeface="微軟正黑體" pitchFamily="34" charset="-120"/>
                <a:ea typeface="微軟正黑體" pitchFamily="34" charset="-120"/>
              </a:defRPr>
            </a:pPr>
            <a:endParaRPr lang="zh-TW"/>
          </a:p>
        </c:txPr>
        <c:crossAx val="206736728"/>
        <c:crosses val="max"/>
        <c:crossBetween val="between"/>
      </c:valAx>
      <c:catAx>
        <c:axId val="206736728"/>
        <c:scaling>
          <c:orientation val="minMax"/>
        </c:scaling>
        <c:delete val="1"/>
        <c:axPos val="b"/>
        <c:numFmt formatCode="General" sourceLinked="1"/>
        <c:majorTickMark val="out"/>
        <c:minorTickMark val="none"/>
        <c:tickLblPos val="none"/>
        <c:crossAx val="212801760"/>
        <c:crosses val="autoZero"/>
        <c:auto val="1"/>
        <c:lblAlgn val="ctr"/>
        <c:lblOffset val="100"/>
        <c:noMultiLvlLbl val="0"/>
      </c:catAx>
      <c:dTable>
        <c:showHorzBorder val="1"/>
        <c:showVertBorder val="1"/>
        <c:showOutline val="1"/>
        <c:showKeys val="1"/>
        <c:txPr>
          <a:bodyPr/>
          <a:lstStyle/>
          <a:p>
            <a:pPr rtl="0">
              <a:defRPr sz="1200" b="1">
                <a:latin typeface="微軟正黑體" pitchFamily="34" charset="-120"/>
                <a:ea typeface="微軟正黑體" pitchFamily="34" charset="-120"/>
              </a:defRPr>
            </a:pPr>
            <a:endParaRPr lang="zh-TW"/>
          </a:p>
        </c:txPr>
      </c:dTable>
    </c:plotArea>
    <c:plotVisOnly val="1"/>
    <c:dispBlanksAs val="gap"/>
    <c:showDLblsOverMax val="0"/>
  </c:chart>
  <c:spPr>
    <a:gradFill>
      <a:gsLst>
        <a:gs pos="0">
          <a:srgbClr val="CDEBFF"/>
        </a:gs>
        <a:gs pos="50000">
          <a:srgbClr val="F5FAFF"/>
        </a:gs>
        <a:gs pos="100000">
          <a:schemeClr val="bg1"/>
        </a:gs>
      </a:gsLst>
      <a:lin ang="16200000" scaled="0"/>
    </a:gradFill>
    <a:ln w="28575">
      <a:solidFill>
        <a:srgbClr val="00B0F0"/>
      </a:solidFill>
    </a:ln>
  </c:spPr>
  <c:txPr>
    <a:bodyPr/>
    <a:lstStyle/>
    <a:p>
      <a:pPr>
        <a:defRPr sz="1800"/>
      </a:pPr>
      <a:endParaRPr lang="zh-TW"/>
    </a:p>
  </c:txPr>
  <c:externalData r:id="rId1">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0.43648</cdr:x>
      <cdr:y>0.48015</cdr:y>
    </cdr:from>
    <cdr:to>
      <cdr:x>0.57505</cdr:x>
      <cdr:y>0.65431</cdr:y>
    </cdr:to>
    <cdr:sp macro="" textlink="">
      <cdr:nvSpPr>
        <cdr:cNvPr id="3" name="文字方塊 2"/>
        <cdr:cNvSpPr txBox="1"/>
      </cdr:nvSpPr>
      <cdr:spPr>
        <a:xfrm xmlns:a="http://schemas.openxmlformats.org/drawingml/2006/main">
          <a:off x="2880320" y="25208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zh-TW"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2FE09B4-D4A6-423D-8047-85EAFDD8D79B}" type="datetimeFigureOut">
              <a:rPr lang="zh-TW" altLang="en-US" smtClean="0"/>
              <a:pPr/>
              <a:t>2022/9/14</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520E84D-A10F-4C9C-A3F9-C5F083052A8F}" type="slidenum">
              <a:rPr lang="zh-TW" altLang="en-US" smtClean="0"/>
              <a:pPr/>
              <a:t>‹#›</a:t>
            </a:fld>
            <a:endParaRPr lang="zh-TW" altLang="en-US"/>
          </a:p>
        </p:txBody>
      </p:sp>
    </p:spTree>
    <p:extLst>
      <p:ext uri="{BB962C8B-B14F-4D97-AF65-F5344CB8AC3E}">
        <p14:creationId xmlns:p14="http://schemas.microsoft.com/office/powerpoint/2010/main" val="162959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576F5B-1F23-46D8-8EF2-4347570BF5AE}" type="slidenum">
              <a:rPr kumimoji="0" lang="zh-TW" altLang="en-US" smtClean="0">
                <a:latin typeface="Calibri" panose="020F0502020204030204" pitchFamily="34" charset="0"/>
              </a:rPr>
              <a:pPr/>
              <a:t>28</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316031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3EF5D65B-5969-43FC-A2B8-A0750F2114D5}" type="datetime1">
              <a:rPr lang="zh-TW" altLang="en-US" smtClean="0"/>
              <a:pPr/>
              <a:t>2022/9/14</a:t>
            </a:fld>
            <a:endParaRPr lang="zh-TW" altLang="en-US"/>
          </a:p>
        </p:txBody>
      </p:sp>
      <p:sp>
        <p:nvSpPr>
          <p:cNvPr id="10" name="副標題 6"/>
          <p:cNvSpPr>
            <a:spLocks noGrp="1"/>
          </p:cNvSpPr>
          <p:nvPr>
            <p:ph type="subTitle" idx="4294967295"/>
          </p:nvPr>
        </p:nvSpPr>
        <p:spPr>
          <a:xfrm>
            <a:off x="2987824" y="5085184"/>
            <a:ext cx="3096344" cy="936104"/>
          </a:xfrm>
        </p:spPr>
        <p:txBody>
          <a:bodyPr>
            <a:normAutofit/>
          </a:bodyPr>
          <a:lstStyle>
            <a:lvl1pPr algn="dist">
              <a:buNone/>
              <a:defRPr sz="2800" b="1">
                <a:solidFill>
                  <a:srgbClr val="777777"/>
                </a:solidFill>
                <a:effectLst/>
              </a:defRPr>
            </a:lvl1pPr>
          </a:lstStyle>
          <a:p>
            <a:r>
              <a:rPr lang="zh-TW" altLang="en-US" dirty="0" smtClean="0"/>
              <a:t>按一下以編輯母片副標題樣式</a:t>
            </a:r>
            <a:endParaRPr lang="zh-TW" altLang="en-US" dirty="0"/>
          </a:p>
        </p:txBody>
      </p:sp>
      <p:pic>
        <p:nvPicPr>
          <p:cNvPr id="9" name="圖片 9" descr="970103-LOGO.gif"/>
          <p:cNvPicPr>
            <a:picLocks noChangeAspect="1"/>
          </p:cNvPicPr>
          <p:nvPr/>
        </p:nvPicPr>
        <p:blipFill>
          <a:blip r:embed="rId2" cstate="print"/>
          <a:srcRect/>
          <a:stretch>
            <a:fillRect/>
          </a:stretch>
        </p:blipFill>
        <p:spPr bwMode="auto">
          <a:xfrm>
            <a:off x="1692000" y="980729"/>
            <a:ext cx="5760000" cy="1324529"/>
          </a:xfrm>
          <a:prstGeom prst="rect">
            <a:avLst/>
          </a:prstGeom>
          <a:noFill/>
          <a:ln w="9525">
            <a:noFill/>
            <a:miter lim="800000"/>
            <a:headEnd/>
            <a:tailEnd/>
          </a:ln>
        </p:spPr>
      </p:pic>
      <p:sp>
        <p:nvSpPr>
          <p:cNvPr id="2" name="標題 1"/>
          <p:cNvSpPr>
            <a:spLocks noGrp="1"/>
          </p:cNvSpPr>
          <p:nvPr>
            <p:ph type="ctrTitle"/>
          </p:nvPr>
        </p:nvSpPr>
        <p:spPr>
          <a:xfrm>
            <a:off x="685800" y="2693990"/>
            <a:ext cx="7772400" cy="1470025"/>
          </a:xfrm>
        </p:spPr>
        <p:txBody>
          <a:bodyPr>
            <a:noAutofit/>
          </a:bodyPr>
          <a:lstStyle>
            <a:lvl1pPr>
              <a:defRPr sz="4800" b="1" baseline="0">
                <a:solidFill>
                  <a:srgbClr val="777777"/>
                </a:solidFill>
                <a:effectLst/>
              </a:defRPr>
            </a:lvl1pPr>
          </a:lstStyle>
          <a:p>
            <a:r>
              <a:rPr lang="zh-TW" altLang="en-US" dirty="0" smtClean="0"/>
              <a:t>按一下以編輯母片標題樣式</a:t>
            </a:r>
            <a:endParaRPr lang="zh-TW" altLang="en-US" dirty="0"/>
          </a:p>
        </p:txBody>
      </p:sp>
      <p:pic>
        <p:nvPicPr>
          <p:cNvPr id="24" name="Picture 5" descr="F:\何小啾圖檔\緣 自信 大團結.gif"/>
          <p:cNvPicPr>
            <a:picLocks noChangeAspect="1" noChangeArrowheads="1"/>
          </p:cNvPicPr>
          <p:nvPr/>
        </p:nvPicPr>
        <p:blipFill>
          <a:blip r:embed="rId3" cstate="print">
            <a:lum bright="82000" contrast="-14000"/>
            <a:extLst>
              <a:ext uri="{28A0092B-C50C-407E-A947-70E740481C1C}">
                <a14:useLocalDpi xmlns:a14="http://schemas.microsoft.com/office/drawing/2010/main"/>
              </a:ext>
            </a:extLst>
          </a:blip>
          <a:srcRect/>
          <a:stretch>
            <a:fillRect/>
          </a:stretch>
        </p:blipFill>
        <p:spPr bwMode="auto">
          <a:xfrm>
            <a:off x="583865" y="3861048"/>
            <a:ext cx="1418774" cy="24466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slide(fromBottom)">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2" presetClass="entr" presetSubtype="4"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slide(fromBottom)">
                      <p:cBhvr>
                        <p:cTn dur="500"/>
                        <p:tgtEl>
                          <p:spTgt spid="10"/>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1139897"/>
            <a:ext cx="3008313" cy="992959"/>
          </a:xfrm>
        </p:spPr>
        <p:txBody>
          <a:bodyPr anchor="b"/>
          <a:lstStyle>
            <a:lvl1pPr algn="l">
              <a:defRPr sz="2000" b="1">
                <a:solidFill>
                  <a:srgbClr val="777777"/>
                </a:solidFill>
                <a:effectLst/>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1" y="1124744"/>
            <a:ext cx="5111750" cy="5001421"/>
          </a:xfrm>
        </p:spPr>
        <p:txBody>
          <a:bodyPr/>
          <a:lstStyle>
            <a:lvl1pPr>
              <a:lnSpc>
                <a:spcPct val="120000"/>
              </a:lnSpc>
              <a:spcBef>
                <a:spcPts val="600"/>
              </a:spcBef>
              <a:buFontTx/>
              <a:buBlip>
                <a:blip r:embed="rId2"/>
              </a:buBlip>
              <a:defRPr sz="3200">
                <a:solidFill>
                  <a:srgbClr val="777777"/>
                </a:solidFill>
              </a:defRPr>
            </a:lvl1pPr>
            <a:lvl2pPr>
              <a:lnSpc>
                <a:spcPct val="120000"/>
              </a:lnSpc>
              <a:spcBef>
                <a:spcPts val="600"/>
              </a:spcBef>
              <a:defRPr sz="2800">
                <a:solidFill>
                  <a:srgbClr val="777777"/>
                </a:solidFill>
              </a:defRPr>
            </a:lvl2pPr>
            <a:lvl3pPr>
              <a:lnSpc>
                <a:spcPct val="120000"/>
              </a:lnSpc>
              <a:spcBef>
                <a:spcPts val="600"/>
              </a:spcBef>
              <a:defRPr sz="2400">
                <a:solidFill>
                  <a:srgbClr val="777777"/>
                </a:solidFill>
              </a:defRPr>
            </a:lvl3pPr>
            <a:lvl4pPr>
              <a:lnSpc>
                <a:spcPct val="120000"/>
              </a:lnSpc>
              <a:spcBef>
                <a:spcPts val="600"/>
              </a:spcBef>
              <a:defRPr sz="2000">
                <a:solidFill>
                  <a:srgbClr val="777777"/>
                </a:solidFill>
              </a:defRPr>
            </a:lvl4pPr>
            <a:lvl5pPr>
              <a:lnSpc>
                <a:spcPct val="120000"/>
              </a:lnSpc>
              <a:spcBef>
                <a:spcPts val="600"/>
              </a:spcBef>
              <a:defRPr sz="2000">
                <a:solidFill>
                  <a:srgbClr val="777777"/>
                </a:solidFill>
              </a:defRPr>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0" y="2276871"/>
            <a:ext cx="3008313" cy="3849293"/>
          </a:xfrm>
        </p:spPr>
        <p:txBody>
          <a:bodyPr/>
          <a:lstStyle>
            <a:lvl1pPr marL="0" indent="0">
              <a:lnSpc>
                <a:spcPct val="120000"/>
              </a:lnSpc>
              <a:spcBef>
                <a:spcPts val="600"/>
              </a:spcBef>
              <a:buNone/>
              <a:defRPr sz="1400">
                <a:solidFill>
                  <a:srgbClr val="77777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4DE6413-4DAC-44B8-90FA-179FA2CD26FE}" type="datetime1">
              <a:rPr lang="zh-TW" altLang="en-US" smtClean="0"/>
              <a:pPr/>
              <a:t>2022/9/14</a:t>
            </a:fld>
            <a:endParaRPr lang="zh-TW" altLang="en-US"/>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solidFill>
                  <a:srgbClr val="777777"/>
                </a:solidFill>
                <a:effectLst/>
              </a:defRPr>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1052735"/>
            <a:ext cx="5486400" cy="3674839"/>
          </a:xfrm>
        </p:spPr>
        <p:txBody>
          <a:bodyPr/>
          <a:lstStyle>
            <a:lvl1pPr marL="0" indent="0">
              <a:buNone/>
              <a:defRPr sz="3200">
                <a:solidFill>
                  <a:srgbClr val="77777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solidFill>
                  <a:srgbClr val="77777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7A862AC-C2F5-451E-A4E2-A99AF8537454}" type="datetime1">
              <a:rPr lang="zh-TW" altLang="en-US" smtClean="0"/>
              <a:pPr/>
              <a:t>2022/9/14</a:t>
            </a:fld>
            <a:endParaRPr lang="zh-TW" altLang="en-US"/>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777777"/>
                </a:solidFill>
                <a:effectLst/>
              </a:defRPr>
            </a:lvl1pPr>
          </a:lstStyle>
          <a:p>
            <a:r>
              <a:rPr lang="zh-TW" altLang="en-US"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lvl1pPr>
              <a:lnSpc>
                <a:spcPct val="120000"/>
              </a:lnSpc>
              <a:spcBef>
                <a:spcPts val="600"/>
              </a:spcBef>
              <a:buFontTx/>
              <a:buBlip>
                <a:blip r:embed="rId2"/>
              </a:buBlip>
              <a:defRPr>
                <a:solidFill>
                  <a:srgbClr val="777777"/>
                </a:solidFill>
              </a:defRPr>
            </a:lvl1pPr>
            <a:lvl2pPr>
              <a:lnSpc>
                <a:spcPct val="120000"/>
              </a:lnSpc>
              <a:spcBef>
                <a:spcPts val="600"/>
              </a:spcBef>
              <a:defRPr>
                <a:solidFill>
                  <a:srgbClr val="777777"/>
                </a:solidFill>
              </a:defRPr>
            </a:lvl2pPr>
            <a:lvl3pPr>
              <a:lnSpc>
                <a:spcPct val="120000"/>
              </a:lnSpc>
              <a:spcBef>
                <a:spcPts val="600"/>
              </a:spcBef>
              <a:defRPr>
                <a:solidFill>
                  <a:srgbClr val="777777"/>
                </a:solidFill>
              </a:defRPr>
            </a:lvl3pPr>
            <a:lvl4pPr>
              <a:lnSpc>
                <a:spcPct val="120000"/>
              </a:lnSpc>
              <a:spcBef>
                <a:spcPts val="600"/>
              </a:spcBef>
              <a:defRPr>
                <a:solidFill>
                  <a:srgbClr val="777777"/>
                </a:solidFill>
              </a:defRPr>
            </a:lvl4pPr>
            <a:lvl5pPr>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57B9A7C2-78AD-4F5D-B1ED-67FBA7A2E03E}"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052736"/>
            <a:ext cx="2057400" cy="5073428"/>
          </a:xfrm>
        </p:spPr>
        <p:txBody>
          <a:bodyPr vert="eaVert"/>
          <a:lstStyle>
            <a:lvl1pPr>
              <a:defRPr b="1">
                <a:solidFill>
                  <a:srgbClr val="777777"/>
                </a:solidFill>
                <a:effectLst/>
              </a:defRPr>
            </a:lvl1pPr>
          </a:lstStyle>
          <a:p>
            <a:r>
              <a:rPr lang="zh-TW" altLang="en-US" smtClean="0"/>
              <a:t>按一下以編輯母片標題樣式</a:t>
            </a:r>
            <a:endParaRPr lang="zh-TW" altLang="en-US" dirty="0"/>
          </a:p>
        </p:txBody>
      </p:sp>
      <p:sp>
        <p:nvSpPr>
          <p:cNvPr id="3" name="直排文字版面配置區 2"/>
          <p:cNvSpPr>
            <a:spLocks noGrp="1"/>
          </p:cNvSpPr>
          <p:nvPr>
            <p:ph type="body" orient="vert" idx="1"/>
          </p:nvPr>
        </p:nvSpPr>
        <p:spPr>
          <a:xfrm>
            <a:off x="457200" y="1052736"/>
            <a:ext cx="6019800" cy="5073428"/>
          </a:xfrm>
        </p:spPr>
        <p:txBody>
          <a:bodyPr vert="eaVert"/>
          <a:lstStyle>
            <a:lvl1pPr>
              <a:lnSpc>
                <a:spcPct val="120000"/>
              </a:lnSpc>
              <a:spcBef>
                <a:spcPts val="600"/>
              </a:spcBef>
              <a:buFontTx/>
              <a:buBlip>
                <a:blip r:embed="rId2"/>
              </a:buBlip>
              <a:defRPr>
                <a:solidFill>
                  <a:srgbClr val="777777"/>
                </a:solidFill>
              </a:defRPr>
            </a:lvl1pPr>
            <a:lvl2pPr>
              <a:lnSpc>
                <a:spcPct val="120000"/>
              </a:lnSpc>
              <a:spcBef>
                <a:spcPts val="600"/>
              </a:spcBef>
              <a:defRPr>
                <a:solidFill>
                  <a:srgbClr val="777777"/>
                </a:solidFill>
              </a:defRPr>
            </a:lvl2pPr>
            <a:lvl3pPr>
              <a:lnSpc>
                <a:spcPct val="120000"/>
              </a:lnSpc>
              <a:spcBef>
                <a:spcPts val="600"/>
              </a:spcBef>
              <a:defRPr>
                <a:solidFill>
                  <a:srgbClr val="777777"/>
                </a:solidFill>
              </a:defRPr>
            </a:lvl3pPr>
            <a:lvl4pPr>
              <a:lnSpc>
                <a:spcPct val="120000"/>
              </a:lnSpc>
              <a:spcBef>
                <a:spcPts val="600"/>
              </a:spcBef>
              <a:defRPr>
                <a:solidFill>
                  <a:srgbClr val="777777"/>
                </a:solidFill>
              </a:defRPr>
            </a:lvl4pPr>
            <a:lvl5pPr>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9578C403-F447-4FEA-88D6-308FA8122350}"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691680" y="908720"/>
            <a:ext cx="6995120" cy="864096"/>
          </a:xfrm>
        </p:spPr>
        <p:txBody>
          <a:bodyPr>
            <a:normAutofit/>
          </a:bodyPr>
          <a:lstStyle>
            <a:lvl1pPr algn="l">
              <a:defRPr sz="4000" b="1">
                <a:solidFill>
                  <a:srgbClr val="777777"/>
                </a:solidFill>
                <a:effectLst/>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457200" y="1844824"/>
            <a:ext cx="8229600" cy="4281341"/>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6CEDD380-BDEE-452C-B95B-D576A6B898D8}" type="datetime1">
              <a:rPr lang="zh-TW" altLang="en-US" smtClean="0"/>
              <a:pPr/>
              <a:t>2022/9/14</a:t>
            </a:fld>
            <a:endParaRPr lang="zh-TW" altLang="en-US"/>
          </a:p>
        </p:txBody>
      </p:sp>
      <p:pic>
        <p:nvPicPr>
          <p:cNvPr id="5" name="圖片 4" descr="地球LOGO.gif"/>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9552" y="404664"/>
            <a:ext cx="1109803" cy="1436509"/>
          </a:xfrm>
          <a:prstGeom prst="rect">
            <a:avLst/>
          </a:prstGeom>
        </p:spPr>
      </p:pic>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out)">
                                      <p:cBhvr>
                                        <p:cTn id="7" dur="2000"/>
                                        <p:tgtEl>
                                          <p:spTgt spid="5"/>
                                        </p:tgtEl>
                                      </p:cBhvr>
                                    </p:animEffect>
                                  </p:childTnLst>
                                </p:cTn>
                              </p:par>
                            </p:childTnLst>
                          </p:cTn>
                        </p:par>
                        <p:par>
                          <p:cTn id="8" fill="hold">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par>
                          <p:cTn id="15" fill="hold">
                            <p:stCondLst>
                              <p:cond delay="4100"/>
                            </p:stCondLst>
                            <p:childTnLst>
                              <p:par>
                                <p:cTn id="16" presetID="12" presetClass="entr" presetSubtype="4"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par>
                          <p:cTn id="19" fill="hold">
                            <p:stCondLst>
                              <p:cond delay="4600"/>
                            </p:stCondLst>
                            <p:childTnLst>
                              <p:par>
                                <p:cTn id="20" presetID="12" presetClass="entr" presetSubtype="4"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lide(fromBottom)">
                                      <p:cBhvr>
                                        <p:cTn id="22" dur="500"/>
                                        <p:tgtEl>
                                          <p:spTgt spid="3">
                                            <p:txEl>
                                              <p:pRg st="1" end="1"/>
                                            </p:txEl>
                                          </p:spTgt>
                                        </p:tgtEl>
                                      </p:cBhvr>
                                    </p:animEffect>
                                  </p:childTnLst>
                                </p:cTn>
                              </p:par>
                            </p:childTnLst>
                          </p:cTn>
                        </p:par>
                        <p:par>
                          <p:cTn id="23" fill="hold">
                            <p:stCondLst>
                              <p:cond delay="5100"/>
                            </p:stCondLst>
                            <p:childTnLst>
                              <p:par>
                                <p:cTn id="24" presetID="1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lide(fromBottom)">
                                      <p:cBhvr>
                                        <p:cTn id="26" dur="500"/>
                                        <p:tgtEl>
                                          <p:spTgt spid="3">
                                            <p:txEl>
                                              <p:pRg st="2" end="2"/>
                                            </p:txEl>
                                          </p:spTgt>
                                        </p:tgtEl>
                                      </p:cBhvr>
                                    </p:animEffect>
                                  </p:childTnLst>
                                </p:cTn>
                              </p:par>
                            </p:childTnLst>
                          </p:cTn>
                        </p:par>
                        <p:par>
                          <p:cTn id="27" fill="hold">
                            <p:stCondLst>
                              <p:cond delay="5600"/>
                            </p:stCondLst>
                            <p:childTnLst>
                              <p:par>
                                <p:cTn id="28" presetID="1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slide(fromBottom)">
                                      <p:cBhvr>
                                        <p:cTn id="30" dur="500"/>
                                        <p:tgtEl>
                                          <p:spTgt spid="3">
                                            <p:txEl>
                                              <p:pRg st="3" end="3"/>
                                            </p:txEl>
                                          </p:spTgt>
                                        </p:tgtEl>
                                      </p:cBhvr>
                                    </p:animEffect>
                                  </p:childTnLst>
                                </p:cTn>
                              </p:par>
                            </p:childTnLst>
                          </p:cTn>
                        </p:par>
                        <p:par>
                          <p:cTn id="31" fill="hold">
                            <p:stCondLst>
                              <p:cond delay="6100"/>
                            </p:stCondLst>
                            <p:childTnLst>
                              <p:par>
                                <p:cTn id="32" presetID="12"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lide(fromBottom)">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8229600" cy="864096"/>
          </a:xfrm>
        </p:spPr>
        <p:txBody>
          <a:bodyPr>
            <a:normAutofit/>
          </a:bodyPr>
          <a:lstStyle>
            <a:lvl1pPr>
              <a:defRPr sz="3600" b="1">
                <a:solidFill>
                  <a:srgbClr val="777777"/>
                </a:solidFill>
                <a:effectLs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44824"/>
            <a:ext cx="8229600" cy="4281341"/>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C63617D6-2628-4EEB-B11B-E37B495A369F}"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8229600" cy="864096"/>
          </a:xfrm>
        </p:spPr>
        <p:txBody>
          <a:bodyPr>
            <a:normAutofit/>
          </a:bodyPr>
          <a:lstStyle>
            <a:lvl1pPr>
              <a:defRPr sz="3600" b="1">
                <a:solidFill>
                  <a:srgbClr val="777777"/>
                </a:solidFill>
                <a:effectLs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844824"/>
            <a:ext cx="8229600" cy="4281341"/>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C63617D6-2628-4EEB-B11B-E37B495A369F}"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
        <p:nvSpPr>
          <p:cNvPr id="6" name="文字方塊 5"/>
          <p:cNvSpPr txBox="1">
            <a:spLocks noChangeArrowheads="1"/>
          </p:cNvSpPr>
          <p:nvPr userDrawn="1"/>
        </p:nvSpPr>
        <p:spPr bwMode="auto">
          <a:xfrm>
            <a:off x="467544" y="1563447"/>
            <a:ext cx="1034157" cy="281377"/>
          </a:xfrm>
          <a:prstGeom prst="rect">
            <a:avLst/>
          </a:prstGeom>
          <a:noFill/>
          <a:ln w="9525">
            <a:noFill/>
            <a:miter lim="800000"/>
            <a:headEnd/>
            <a:tailEnd/>
          </a:ln>
        </p:spPr>
        <p:txBody>
          <a:bodyPr wrap="square" lIns="95776" tIns="47888" rIns="95776" bIns="47888">
            <a:spAutoFit/>
          </a:bodyPr>
          <a:lstStyle/>
          <a:p>
            <a:pPr marL="0" algn="l" defTabSz="914400" rtl="0" eaLnBrk="1" latinLnBrk="0" hangingPunct="1"/>
            <a:r>
              <a:rPr kumimoji="0" lang="zh-TW" altLang="en-US" sz="1200" b="1" kern="1200" dirty="0" smtClean="0">
                <a:solidFill>
                  <a:srgbClr val="777777"/>
                </a:solidFill>
                <a:effectLst/>
                <a:latin typeface="微軟正黑體" pitchFamily="34" charset="-120"/>
                <a:ea typeface="微軟正黑體" pitchFamily="34" charset="-120"/>
                <a:cs typeface="+mn-cs"/>
              </a:rPr>
              <a:t>單位</a:t>
            </a:r>
            <a:r>
              <a:rPr kumimoji="0" lang="en-US" altLang="zh-TW" sz="1200" b="1" kern="1200" dirty="0" smtClean="0">
                <a:solidFill>
                  <a:srgbClr val="777777"/>
                </a:solidFill>
                <a:effectLst/>
                <a:latin typeface="微軟正黑體" pitchFamily="34" charset="-120"/>
                <a:ea typeface="微軟正黑體" pitchFamily="34" charset="-120"/>
                <a:cs typeface="+mn-cs"/>
              </a:rPr>
              <a:t>:</a:t>
            </a:r>
            <a:r>
              <a:rPr kumimoji="0" lang="zh-TW" altLang="en-US" sz="1200" b="1" kern="1200" dirty="0" smtClean="0">
                <a:solidFill>
                  <a:srgbClr val="777777"/>
                </a:solidFill>
                <a:effectLst/>
                <a:latin typeface="微軟正黑體" pitchFamily="34" charset="-120"/>
                <a:ea typeface="微軟正黑體" pitchFamily="34" charset="-120"/>
                <a:cs typeface="+mn-cs"/>
              </a:rPr>
              <a:t>千元</a:t>
            </a:r>
            <a:r>
              <a:rPr kumimoji="0" lang="en-US" altLang="zh-TW" sz="1200" b="1" kern="1200" dirty="0" smtClean="0">
                <a:solidFill>
                  <a:srgbClr val="777777"/>
                </a:solidFill>
                <a:effectLst/>
                <a:latin typeface="微軟正黑體" pitchFamily="34" charset="-120"/>
                <a:ea typeface="微軟正黑體" pitchFamily="34" charset="-120"/>
                <a:cs typeface="+mn-cs"/>
              </a:rPr>
              <a:t>;%</a:t>
            </a:r>
            <a:endParaRPr kumimoji="0" lang="zh-TW" altLang="en-US" sz="1200" b="1" kern="1200" dirty="0">
              <a:solidFill>
                <a:srgbClr val="777777"/>
              </a:solidFill>
              <a:effectLst/>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5626968" cy="576064"/>
          </a:xfrm>
        </p:spPr>
        <p:txBody>
          <a:bodyPr>
            <a:noAutofit/>
          </a:bodyPr>
          <a:lstStyle>
            <a:lvl1pPr algn="l">
              <a:defRPr sz="3200" b="1">
                <a:solidFill>
                  <a:srgbClr val="777777"/>
                </a:solidFill>
                <a:effectLst/>
                <a:latin typeface="微軟正黑體" pitchFamily="34" charset="-120"/>
                <a:ea typeface="微軟正黑體"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457200" y="1196752"/>
            <a:ext cx="8229600" cy="4929413"/>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C23A9F21-4475-4703-8F3A-E625094CFFDD}" type="datetime1">
              <a:rPr lang="zh-TW" altLang="en-US" smtClean="0"/>
              <a:pPr/>
              <a:t>2022/9/14</a:t>
            </a:fld>
            <a:endParaRPr lang="zh-TW" altLang="en-US"/>
          </a:p>
        </p:txBody>
      </p:sp>
      <p:sp>
        <p:nvSpPr>
          <p:cNvPr id="7" name="文字方塊 6"/>
          <p:cNvSpPr txBox="1">
            <a:spLocks noChangeArrowheads="1"/>
          </p:cNvSpPr>
          <p:nvPr/>
        </p:nvSpPr>
        <p:spPr bwMode="auto">
          <a:xfrm>
            <a:off x="441499" y="915375"/>
            <a:ext cx="1034157" cy="281377"/>
          </a:xfrm>
          <a:prstGeom prst="rect">
            <a:avLst/>
          </a:prstGeom>
          <a:noFill/>
          <a:ln w="9525">
            <a:noFill/>
            <a:miter lim="800000"/>
            <a:headEnd/>
            <a:tailEnd/>
          </a:ln>
        </p:spPr>
        <p:txBody>
          <a:bodyPr wrap="square" lIns="95776" tIns="47888" rIns="95776" bIns="47888">
            <a:spAutoFit/>
          </a:bodyPr>
          <a:lstStyle/>
          <a:p>
            <a:pPr marL="0" algn="l" defTabSz="914400" rtl="0" eaLnBrk="1" latinLnBrk="0" hangingPunct="1"/>
            <a:r>
              <a:rPr kumimoji="0" lang="zh-TW" altLang="en-US" sz="1200" b="1" kern="1200" dirty="0" smtClean="0">
                <a:solidFill>
                  <a:srgbClr val="777777"/>
                </a:solidFill>
                <a:effectLst/>
                <a:latin typeface="微軟正黑體" pitchFamily="34" charset="-120"/>
                <a:ea typeface="微軟正黑體" pitchFamily="34" charset="-120"/>
                <a:cs typeface="+mn-cs"/>
              </a:rPr>
              <a:t>單位</a:t>
            </a:r>
            <a:r>
              <a:rPr kumimoji="0" lang="en-US" altLang="zh-TW" sz="1200" b="1" kern="1200" dirty="0" smtClean="0">
                <a:solidFill>
                  <a:srgbClr val="777777"/>
                </a:solidFill>
                <a:effectLst/>
                <a:latin typeface="微軟正黑體" pitchFamily="34" charset="-120"/>
                <a:ea typeface="微軟正黑體" pitchFamily="34" charset="-120"/>
                <a:cs typeface="+mn-cs"/>
              </a:rPr>
              <a:t>:</a:t>
            </a:r>
            <a:r>
              <a:rPr kumimoji="0" lang="zh-TW" altLang="en-US" sz="1200" b="1" kern="1200" dirty="0" smtClean="0">
                <a:solidFill>
                  <a:srgbClr val="777777"/>
                </a:solidFill>
                <a:effectLst/>
                <a:latin typeface="微軟正黑體" pitchFamily="34" charset="-120"/>
                <a:ea typeface="微軟正黑體" pitchFamily="34" charset="-120"/>
                <a:cs typeface="+mn-cs"/>
              </a:rPr>
              <a:t>千元</a:t>
            </a:r>
            <a:r>
              <a:rPr kumimoji="0" lang="en-US" altLang="zh-TW" sz="1200" b="1" kern="1200" dirty="0" smtClean="0">
                <a:solidFill>
                  <a:srgbClr val="777777"/>
                </a:solidFill>
                <a:effectLst/>
                <a:latin typeface="微軟正黑體" pitchFamily="34" charset="-120"/>
                <a:ea typeface="微軟正黑體" pitchFamily="34" charset="-120"/>
                <a:cs typeface="+mn-cs"/>
              </a:rPr>
              <a:t>;%</a:t>
            </a:r>
            <a:endParaRPr kumimoji="0" lang="zh-TW" altLang="en-US" sz="1200" b="1" kern="1200" dirty="0">
              <a:solidFill>
                <a:srgbClr val="777777"/>
              </a:solidFill>
              <a:effectLst/>
              <a:latin typeface="微軟正黑體" pitchFamily="34" charset="-120"/>
              <a:ea typeface="微軟正黑體" pitchFamily="34" charset="-120"/>
              <a:cs typeface="+mn-cs"/>
            </a:endParaRPr>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1 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5626968" cy="576064"/>
          </a:xfrm>
        </p:spPr>
        <p:txBody>
          <a:bodyPr>
            <a:noAutofit/>
          </a:bodyPr>
          <a:lstStyle>
            <a:lvl1pPr algn="l">
              <a:defRPr sz="3200" b="1">
                <a:solidFill>
                  <a:srgbClr val="777777"/>
                </a:solidFill>
                <a:effectLst/>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196752"/>
            <a:ext cx="8229600" cy="4929413"/>
          </a:xfrm>
        </p:spPr>
        <p:txBody>
          <a:bodyPr/>
          <a:lstStyle>
            <a:lvl1pPr algn="just">
              <a:lnSpc>
                <a:spcPct val="120000"/>
              </a:lnSpc>
              <a:spcBef>
                <a:spcPts val="600"/>
              </a:spcBef>
              <a:buFontTx/>
              <a:buBlip>
                <a:blip r:embed="rId2"/>
              </a:buBlip>
              <a:defRPr>
                <a:solidFill>
                  <a:srgbClr val="777777"/>
                </a:solidFill>
              </a:defRPr>
            </a:lvl1pPr>
            <a:lvl2pPr algn="just">
              <a:lnSpc>
                <a:spcPct val="120000"/>
              </a:lnSpc>
              <a:spcBef>
                <a:spcPts val="600"/>
              </a:spcBef>
              <a:defRPr>
                <a:solidFill>
                  <a:srgbClr val="777777"/>
                </a:solidFill>
              </a:defRPr>
            </a:lvl2pPr>
            <a:lvl3pPr algn="just">
              <a:lnSpc>
                <a:spcPct val="120000"/>
              </a:lnSpc>
              <a:spcBef>
                <a:spcPts val="600"/>
              </a:spcBef>
              <a:defRPr>
                <a:solidFill>
                  <a:srgbClr val="777777"/>
                </a:solidFill>
              </a:defRPr>
            </a:lvl3pPr>
            <a:lvl4pPr algn="just">
              <a:lnSpc>
                <a:spcPct val="120000"/>
              </a:lnSpc>
              <a:spcBef>
                <a:spcPts val="600"/>
              </a:spcBef>
              <a:defRPr>
                <a:solidFill>
                  <a:srgbClr val="777777"/>
                </a:solidFill>
              </a:defRPr>
            </a:lvl4pPr>
            <a:lvl5pPr algn="just">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556F0980-7AA9-48A2-ABBF-D9B03707DAF5}" type="datetime1">
              <a:rPr lang="zh-TW" altLang="en-US" smtClean="0"/>
              <a:pPr/>
              <a:t>2022/9/14</a:t>
            </a:fld>
            <a:endParaRPr lang="zh-TW" altLang="en-US"/>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lide(fromBottom)">
                                      <p:cBhvr>
                                        <p:cTn id="16" dur="500"/>
                                        <p:tgtEl>
                                          <p:spTgt spid="3">
                                            <p:txEl>
                                              <p:pRg st="1" end="1"/>
                                            </p:txEl>
                                          </p:spTgt>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lide(fromBottom)">
                                      <p:cBhvr>
                                        <p:cTn id="20" dur="500"/>
                                        <p:tgtEl>
                                          <p:spTgt spid="3">
                                            <p:txEl>
                                              <p:pRg st="2" end="2"/>
                                            </p:txEl>
                                          </p:spTgt>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2">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3">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4">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 lvl="5">
            <p:tnLst>
              <p:par>
                <p:cTn presetID="12" presetClass="entr" presetSubtype="4"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2276872"/>
            <a:ext cx="7772400" cy="1362075"/>
          </a:xfrm>
        </p:spPr>
        <p:txBody>
          <a:bodyPr anchor="t">
            <a:noAutofit/>
          </a:bodyPr>
          <a:lstStyle>
            <a:lvl1pPr algn="ctr" defTabSz="914400" rtl="0" eaLnBrk="1" latinLnBrk="0" hangingPunct="1">
              <a:spcBef>
                <a:spcPct val="0"/>
              </a:spcBef>
              <a:buNone/>
              <a:defRPr lang="zh-TW" altLang="en-US" sz="4800" b="1" kern="1200" baseline="0" dirty="0">
                <a:solidFill>
                  <a:srgbClr val="777777"/>
                </a:solidFill>
                <a:effectLst/>
                <a:latin typeface="微軟正黑體" pitchFamily="34" charset="-120"/>
                <a:ea typeface="微軟正黑體" pitchFamily="34" charset="-120"/>
                <a:cs typeface="+mj-cs"/>
              </a:defRPr>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p:txBody>
          <a:bodyPr/>
          <a:lstStyle/>
          <a:p>
            <a:fld id="{7A61072D-376A-43E8-BA0E-0B6442BD2635}" type="datetime1">
              <a:rPr lang="zh-TW" altLang="en-US" smtClean="0"/>
              <a:pPr/>
              <a:t>2022/9/14</a:t>
            </a:fld>
            <a:endParaRPr lang="zh-TW" altLang="en-US"/>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59842"/>
            <a:ext cx="8229600" cy="1012974"/>
          </a:xfrm>
        </p:spPr>
        <p:txBody>
          <a:bodyPr/>
          <a:lstStyle>
            <a:lvl1pPr>
              <a:defRPr b="1">
                <a:solidFill>
                  <a:srgbClr val="777777"/>
                </a:solidFill>
                <a:effectLst/>
              </a:defRPr>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916832"/>
            <a:ext cx="4038600" cy="4209333"/>
          </a:xfrm>
        </p:spPr>
        <p:txBody>
          <a:bodyPr/>
          <a:lstStyle>
            <a:lvl1pPr>
              <a:lnSpc>
                <a:spcPct val="120000"/>
              </a:lnSpc>
              <a:spcBef>
                <a:spcPts val="600"/>
              </a:spcBef>
              <a:buFontTx/>
              <a:buBlip>
                <a:blip r:embed="rId2"/>
              </a:buBlip>
              <a:defRPr sz="2800">
                <a:solidFill>
                  <a:srgbClr val="777777"/>
                </a:solidFill>
              </a:defRPr>
            </a:lvl1pPr>
            <a:lvl2pPr>
              <a:lnSpc>
                <a:spcPct val="120000"/>
              </a:lnSpc>
              <a:spcBef>
                <a:spcPts val="600"/>
              </a:spcBef>
              <a:defRPr sz="2400">
                <a:solidFill>
                  <a:srgbClr val="777777"/>
                </a:solidFill>
              </a:defRPr>
            </a:lvl2pPr>
            <a:lvl3pPr>
              <a:lnSpc>
                <a:spcPct val="120000"/>
              </a:lnSpc>
              <a:spcBef>
                <a:spcPts val="600"/>
              </a:spcBef>
              <a:defRPr sz="2000">
                <a:solidFill>
                  <a:srgbClr val="777777"/>
                </a:solidFill>
              </a:defRPr>
            </a:lvl3pPr>
            <a:lvl4pPr>
              <a:lnSpc>
                <a:spcPct val="120000"/>
              </a:lnSpc>
              <a:spcBef>
                <a:spcPts val="600"/>
              </a:spcBef>
              <a:defRPr sz="1800">
                <a:solidFill>
                  <a:srgbClr val="777777"/>
                </a:solidFill>
              </a:defRPr>
            </a:lvl4pPr>
            <a:lvl5pPr>
              <a:lnSpc>
                <a:spcPct val="120000"/>
              </a:lnSpc>
              <a:spcBef>
                <a:spcPts val="600"/>
              </a:spcBef>
              <a:defRPr sz="1800">
                <a:solidFill>
                  <a:srgbClr val="777777"/>
                </a:solidFill>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916832"/>
            <a:ext cx="4038600" cy="4209333"/>
          </a:xfrm>
        </p:spPr>
        <p:txBody>
          <a:bodyPr/>
          <a:lstStyle>
            <a:lvl1pPr>
              <a:lnSpc>
                <a:spcPct val="120000"/>
              </a:lnSpc>
              <a:spcBef>
                <a:spcPts val="600"/>
              </a:spcBef>
              <a:buFontTx/>
              <a:buBlip>
                <a:blip r:embed="rId2"/>
              </a:buBlip>
              <a:defRPr sz="2800">
                <a:solidFill>
                  <a:srgbClr val="777777"/>
                </a:solidFill>
              </a:defRPr>
            </a:lvl1pPr>
            <a:lvl2pPr>
              <a:lnSpc>
                <a:spcPct val="120000"/>
              </a:lnSpc>
              <a:spcBef>
                <a:spcPts val="600"/>
              </a:spcBef>
              <a:defRPr sz="2400">
                <a:solidFill>
                  <a:srgbClr val="777777"/>
                </a:solidFill>
              </a:defRPr>
            </a:lvl2pPr>
            <a:lvl3pPr>
              <a:lnSpc>
                <a:spcPct val="120000"/>
              </a:lnSpc>
              <a:spcBef>
                <a:spcPts val="600"/>
              </a:spcBef>
              <a:defRPr sz="2000">
                <a:solidFill>
                  <a:srgbClr val="777777"/>
                </a:solidFill>
              </a:defRPr>
            </a:lvl3pPr>
            <a:lvl4pPr>
              <a:lnSpc>
                <a:spcPct val="120000"/>
              </a:lnSpc>
              <a:spcBef>
                <a:spcPts val="600"/>
              </a:spcBef>
              <a:defRPr sz="1800">
                <a:solidFill>
                  <a:srgbClr val="777777"/>
                </a:solidFill>
              </a:defRPr>
            </a:lvl4pPr>
            <a:lvl5pPr>
              <a:lnSpc>
                <a:spcPct val="120000"/>
              </a:lnSpc>
              <a:spcBef>
                <a:spcPts val="600"/>
              </a:spcBef>
              <a:defRPr sz="1800">
                <a:solidFill>
                  <a:srgbClr val="777777"/>
                </a:solidFill>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p:txBody>
          <a:bodyPr/>
          <a:lstStyle/>
          <a:p>
            <a:fld id="{7378E874-F325-4893-B031-C1448D7F2160}" type="datetime1">
              <a:rPr lang="zh-TW" altLang="en-US" smtClean="0"/>
              <a:pPr/>
              <a:t>2022/9/14</a:t>
            </a:fld>
            <a:endParaRPr lang="zh-TW" altLang="en-US"/>
          </a:p>
        </p:txBody>
      </p:sp>
      <p:sp>
        <p:nvSpPr>
          <p:cNvPr id="6"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08490DC-74F0-4A33-A050-017E3085D850}" type="datetime1">
              <a:rPr lang="zh-TW" altLang="en-US" smtClean="0"/>
              <a:pPr/>
              <a:t>2022/9/14</a:t>
            </a:fld>
            <a:endParaRPr lang="zh-TW" altLang="en-US"/>
          </a:p>
        </p:txBody>
      </p:sp>
      <p:sp>
        <p:nvSpPr>
          <p:cNvPr id="7" name="標題 1"/>
          <p:cNvSpPr>
            <a:spLocks noGrp="1"/>
          </p:cNvSpPr>
          <p:nvPr>
            <p:ph type="title"/>
          </p:nvPr>
        </p:nvSpPr>
        <p:spPr>
          <a:xfrm>
            <a:off x="467544" y="200071"/>
            <a:ext cx="5367366" cy="636641"/>
          </a:xfrm>
        </p:spPr>
        <p:txBody>
          <a:bodyPr>
            <a:noAutofit/>
          </a:bodyPr>
          <a:lstStyle>
            <a:lvl1pPr algn="l">
              <a:defRPr sz="3200" b="1">
                <a:solidFill>
                  <a:srgbClr val="777777"/>
                </a:solidFill>
                <a:effectLst/>
                <a:latin typeface="微軟正黑體" pitchFamily="34" charset="-120"/>
                <a:ea typeface="微軟正黑體" pitchFamily="34" charset="-120"/>
              </a:defRPr>
            </a:lvl1pPr>
          </a:lstStyle>
          <a:p>
            <a:r>
              <a:rPr lang="zh-TW" altLang="en-US" smtClean="0"/>
              <a:t>按一下以編輯母片標題樣式</a:t>
            </a:r>
            <a:endParaRPr lang="zh-TW" altLang="en-US" dirty="0"/>
          </a:p>
        </p:txBody>
      </p:sp>
      <p:sp>
        <p:nvSpPr>
          <p:cNvPr id="8" name="內容版面配置區 2"/>
          <p:cNvSpPr>
            <a:spLocks noGrp="1"/>
          </p:cNvSpPr>
          <p:nvPr>
            <p:ph idx="1"/>
          </p:nvPr>
        </p:nvSpPr>
        <p:spPr>
          <a:xfrm>
            <a:off x="457200" y="1124744"/>
            <a:ext cx="8229600" cy="5001421"/>
          </a:xfrm>
          <a:noFill/>
        </p:spPr>
        <p:txBody>
          <a:bodyPr/>
          <a:lstStyle>
            <a:lvl1pPr>
              <a:lnSpc>
                <a:spcPct val="120000"/>
              </a:lnSpc>
              <a:spcBef>
                <a:spcPts val="600"/>
              </a:spcBef>
              <a:buFontTx/>
              <a:buBlip>
                <a:blip r:embed="rId2"/>
              </a:buBlip>
              <a:defRPr>
                <a:solidFill>
                  <a:srgbClr val="777777"/>
                </a:solidFill>
              </a:defRPr>
            </a:lvl1pPr>
            <a:lvl2pPr>
              <a:lnSpc>
                <a:spcPct val="120000"/>
              </a:lnSpc>
              <a:spcBef>
                <a:spcPts val="600"/>
              </a:spcBef>
              <a:defRPr>
                <a:solidFill>
                  <a:srgbClr val="777777"/>
                </a:solidFill>
              </a:defRPr>
            </a:lvl2pPr>
            <a:lvl3pPr>
              <a:lnSpc>
                <a:spcPct val="120000"/>
              </a:lnSpc>
              <a:spcBef>
                <a:spcPts val="600"/>
              </a:spcBef>
              <a:defRPr>
                <a:solidFill>
                  <a:srgbClr val="777777"/>
                </a:solidFill>
              </a:defRPr>
            </a:lvl3pPr>
            <a:lvl4pPr>
              <a:lnSpc>
                <a:spcPct val="120000"/>
              </a:lnSpc>
              <a:spcBef>
                <a:spcPts val="600"/>
              </a:spcBef>
              <a:defRPr>
                <a:solidFill>
                  <a:srgbClr val="777777"/>
                </a:solidFill>
              </a:defRPr>
            </a:lvl4pPr>
            <a:lvl5pPr>
              <a:lnSpc>
                <a:spcPct val="120000"/>
              </a:lnSpc>
              <a:spcBef>
                <a:spcPts val="600"/>
              </a:spcBef>
              <a:defRPr>
                <a:solidFill>
                  <a:srgbClr val="777777"/>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nvSpPr>
        <p:spPr>
          <a:xfrm>
            <a:off x="0" y="6426000"/>
            <a:ext cx="9144000" cy="108000"/>
          </a:xfrm>
          <a:prstGeom prst="rect">
            <a:avLst/>
          </a:prstGeom>
          <a:solidFill>
            <a:srgbClr val="C09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pic>
        <p:nvPicPr>
          <p:cNvPr id="12" name="圖片 11" descr="圖片5.jpg"/>
          <p:cNvPicPr>
            <a:picLocks noChangeAspect="1"/>
          </p:cNvPicPr>
          <p:nvPr userDrawn="1"/>
        </p:nvPicPr>
        <p:blipFill>
          <a:blip r:embed="rId15" cstate="print"/>
          <a:stretch>
            <a:fillRect/>
          </a:stretch>
        </p:blipFill>
        <p:spPr>
          <a:xfrm>
            <a:off x="0" y="-1905"/>
            <a:ext cx="9144000" cy="1054641"/>
          </a:xfrm>
          <a:prstGeom prst="rect">
            <a:avLst/>
          </a:prstGeom>
        </p:spPr>
      </p:pic>
      <p:sp>
        <p:nvSpPr>
          <p:cNvPr id="30" name="矩形 29"/>
          <p:cNvSpPr/>
          <p:nvPr userDrawn="1"/>
        </p:nvSpPr>
        <p:spPr>
          <a:xfrm>
            <a:off x="0" y="6533049"/>
            <a:ext cx="9144000" cy="324000"/>
          </a:xfrm>
          <a:prstGeom prst="rect">
            <a:avLst/>
          </a:prstGeom>
          <a:solidFill>
            <a:srgbClr val="A72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3" name="文字版面配置區 2"/>
          <p:cNvSpPr>
            <a:spLocks noGrp="1"/>
          </p:cNvSpPr>
          <p:nvPr>
            <p:ph type="body" idx="1"/>
          </p:nvPr>
        </p:nvSpPr>
        <p:spPr>
          <a:xfrm>
            <a:off x="457200" y="2060848"/>
            <a:ext cx="8229600" cy="4065317"/>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2" name="標題版面配置區 1"/>
          <p:cNvSpPr>
            <a:spLocks noGrp="1"/>
          </p:cNvSpPr>
          <p:nvPr>
            <p:ph type="title"/>
          </p:nvPr>
        </p:nvSpPr>
        <p:spPr>
          <a:xfrm>
            <a:off x="457200" y="773832"/>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4" name="日期版面配置區 3"/>
          <p:cNvSpPr>
            <a:spLocks noGrp="1"/>
          </p:cNvSpPr>
          <p:nvPr>
            <p:ph type="dt" sz="half" idx="2"/>
          </p:nvPr>
        </p:nvSpPr>
        <p:spPr>
          <a:xfrm>
            <a:off x="457200" y="6525344"/>
            <a:ext cx="2133600" cy="288032"/>
          </a:xfrm>
          <a:prstGeom prst="rect">
            <a:avLst/>
          </a:prstGeom>
        </p:spPr>
        <p:txBody>
          <a:bodyPr vert="horz" lIns="91440" tIns="45720" rIns="91440" bIns="45720" rtlCol="0" anchor="ctr"/>
          <a:lstStyle>
            <a:lvl1pPr algn="l">
              <a:defRPr sz="1200" b="1">
                <a:solidFill>
                  <a:schemeClr val="bg1"/>
                </a:solidFill>
                <a:latin typeface="微軟正黑體" pitchFamily="34" charset="-120"/>
                <a:ea typeface="微軟正黑體" pitchFamily="34" charset="-120"/>
              </a:defRPr>
            </a:lvl1pPr>
          </a:lstStyle>
          <a:p>
            <a:fld id="{855C7D83-A108-4A1A-AA43-BCE2B115C048}" type="datetime1">
              <a:rPr lang="zh-TW" altLang="en-US" smtClean="0"/>
              <a:pPr/>
              <a:t>2022/9/14</a:t>
            </a:fld>
            <a:endParaRPr lang="zh-TW" altLang="en-US" dirty="0"/>
          </a:p>
        </p:txBody>
      </p:sp>
      <p:pic>
        <p:nvPicPr>
          <p:cNvPr id="21" name="Picture 8" descr="單獨旺"/>
          <p:cNvPicPr>
            <a:picLocks noChangeAspect="1" noChangeArrowheads="1"/>
          </p:cNvPicPr>
          <p:nvPr/>
        </p:nvPicPr>
        <p:blipFill>
          <a:blip r:embed="rId16" cstate="print">
            <a:lum bright="12000"/>
          </a:blip>
          <a:srcRect/>
          <a:stretch>
            <a:fillRect/>
          </a:stretch>
        </p:blipFill>
        <p:spPr bwMode="auto">
          <a:xfrm rot="1228765">
            <a:off x="6327688" y="3655258"/>
            <a:ext cx="2367360" cy="2691690"/>
          </a:xfrm>
          <a:prstGeom prst="rect">
            <a:avLst/>
          </a:prstGeom>
          <a:noFill/>
          <a:ln w="9525">
            <a:noFill/>
            <a:miter lim="800000"/>
            <a:headEnd/>
            <a:tailEnd/>
          </a:ln>
        </p:spPr>
      </p:pic>
      <p:sp>
        <p:nvSpPr>
          <p:cNvPr id="24" name="文字方塊 23"/>
          <p:cNvSpPr txBox="1"/>
          <p:nvPr userDrawn="1"/>
        </p:nvSpPr>
        <p:spPr>
          <a:xfrm>
            <a:off x="3359177" y="6498000"/>
            <a:ext cx="2425647" cy="338554"/>
          </a:xfrm>
          <a:prstGeom prst="rect">
            <a:avLst/>
          </a:prstGeom>
          <a:noFill/>
        </p:spPr>
        <p:txBody>
          <a:bodyPr wrap="square">
            <a:spAutoFit/>
          </a:bodyPr>
          <a:lstStyle/>
          <a:p>
            <a:pPr algn="dist" fontAlgn="auto">
              <a:spcBef>
                <a:spcPts val="0"/>
              </a:spcBef>
              <a:spcAft>
                <a:spcPts val="0"/>
              </a:spcAft>
              <a:defRPr/>
            </a:pPr>
            <a:r>
              <a:rPr kumimoji="0" lang="zh-TW" altLang="zh-TW" sz="1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最值得信賴的保險公司</a:t>
            </a:r>
            <a:endParaRPr kumimoji="0" lang="zh-TW" altLang="en-US" sz="1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22" name="圖片 9" descr="970103-LOGO.gif"/>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247385" y="44624"/>
            <a:ext cx="2818281" cy="648072"/>
          </a:xfrm>
          <a:prstGeom prst="rect">
            <a:avLst/>
          </a:prstGeom>
          <a:noFill/>
          <a:ln w="9525">
            <a:noFill/>
            <a:miter lim="800000"/>
            <a:headEnd/>
            <a:tailEnd/>
          </a:ln>
        </p:spPr>
      </p:pic>
      <p:sp>
        <p:nvSpPr>
          <p:cNvPr id="11" name="投影片編號版面配置區 5"/>
          <p:cNvSpPr>
            <a:spLocks noGrp="1"/>
          </p:cNvSpPr>
          <p:nvPr>
            <p:ph type="sldNum" sz="quarter" idx="4"/>
          </p:nvPr>
        </p:nvSpPr>
        <p:spPr>
          <a:xfrm>
            <a:off x="6553200" y="6525344"/>
            <a:ext cx="2133600" cy="288032"/>
          </a:xfrm>
          <a:prstGeom prst="rect">
            <a:avLst/>
          </a:prstGeom>
        </p:spPr>
        <p:txBody>
          <a:bodyPr vert="horz" lIns="91440" tIns="45720" rIns="91440" bIns="45720" rtlCol="0" anchor="ctr"/>
          <a:lstStyle>
            <a:lvl1pPr algn="r">
              <a:defRPr sz="1200">
                <a:solidFill>
                  <a:schemeClr val="bg1"/>
                </a:solidFill>
                <a:latin typeface="微軟正黑體" pitchFamily="34" charset="-120"/>
                <a:ea typeface="微軟正黑體" pitchFamily="34" charset="-120"/>
              </a:defRPr>
            </a:lvl1pPr>
          </a:lstStyle>
          <a:p>
            <a:fld id="{D6E2819F-D66F-40B7-8515-ABD9D38670DF}" type="slidenum">
              <a:rPr lang="en-US" altLang="zh-TW" smtClean="0"/>
              <a:pPr/>
              <a:t>‹#›</a:t>
            </a:fld>
            <a:endParaRPr lang="en-US" altLang="zh-TW" dirty="0"/>
          </a:p>
        </p:txBody>
      </p:sp>
    </p:spTree>
  </p:cSld>
  <p:clrMap bg1="lt1" tx1="dk1" bg2="lt2" tx2="dk2" accent1="accent1" accent2="accent2" accent3="accent3" accent4="accent4" accent5="accent5" accent6="accent6" hlink="hlink" folHlink="folHlink"/>
  <p:sldLayoutIdLst>
    <p:sldLayoutId id="2147483673" r:id="rId1"/>
    <p:sldLayoutId id="2147483688" r:id="rId2"/>
    <p:sldLayoutId id="2147483689" r:id="rId3"/>
    <p:sldLayoutId id="2147483674" r:id="rId4"/>
    <p:sldLayoutId id="2147483675" r:id="rId5"/>
    <p:sldLayoutId id="2147483676"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ftr="0" dt="0"/>
  <p:txStyles>
    <p:titleStyle>
      <a:lvl1pPr algn="ctr" defTabSz="914400" rtl="0" eaLnBrk="1" latinLnBrk="0" hangingPunct="1">
        <a:spcBef>
          <a:spcPct val="0"/>
        </a:spcBef>
        <a:buNone/>
        <a:defRPr sz="4800" b="1" kern="1200">
          <a:solidFill>
            <a:srgbClr val="777777"/>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lumMod val="50000"/>
            </a:schemeClr>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b="1" kern="1200">
          <a:solidFill>
            <a:schemeClr val="bg1">
              <a:lumMod val="50000"/>
            </a:schemeClr>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1" kern="1200">
          <a:solidFill>
            <a:schemeClr val="bg1">
              <a:lumMod val="50000"/>
            </a:schemeClr>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1" kern="1200">
          <a:solidFill>
            <a:schemeClr val="bg1">
              <a:lumMod val="50000"/>
            </a:schemeClr>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b="1" kern="1200">
          <a:solidFill>
            <a:schemeClr val="bg1">
              <a:lumMod val="50000"/>
            </a:schemeClr>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3200" dirty="0">
                <a:solidFill>
                  <a:srgbClr val="C39B00"/>
                </a:solidFill>
                <a:effectLst>
                  <a:outerShdw blurRad="38100" dist="38100" dir="2700000" algn="tl">
                    <a:srgbClr val="000000">
                      <a:alpha val="43137"/>
                    </a:srgbClr>
                  </a:outerShdw>
                </a:effectLst>
              </a:rPr>
              <a:t>2816 WWI</a:t>
            </a:r>
            <a:br>
              <a:rPr lang="en-US" altLang="zh-TW" sz="3200" dirty="0">
                <a:solidFill>
                  <a:srgbClr val="C39B00"/>
                </a:solidFill>
                <a:effectLst>
                  <a:outerShdw blurRad="38100" dist="38100" dir="2700000" algn="tl">
                    <a:srgbClr val="000000">
                      <a:alpha val="43137"/>
                    </a:srgbClr>
                  </a:outerShdw>
                </a:effectLst>
              </a:rPr>
            </a:br>
            <a:r>
              <a:rPr lang="en-US" altLang="zh-TW" sz="3200" dirty="0" smtClean="0">
                <a:solidFill>
                  <a:srgbClr val="C39B00"/>
                </a:solidFill>
                <a:effectLst>
                  <a:outerShdw blurRad="38100" dist="38100" dir="2700000" algn="tl">
                    <a:srgbClr val="000000">
                      <a:alpha val="43137"/>
                    </a:srgbClr>
                  </a:outerShdw>
                </a:effectLst>
              </a:rPr>
              <a:t>2022 </a:t>
            </a:r>
            <a:r>
              <a:rPr lang="en-US" altLang="zh-TW" sz="3200" dirty="0">
                <a:solidFill>
                  <a:srgbClr val="C39B00"/>
                </a:solidFill>
                <a:effectLst>
                  <a:outerShdw blurRad="38100" dist="38100" dir="2700000" algn="tl">
                    <a:srgbClr val="000000">
                      <a:alpha val="43137"/>
                    </a:srgbClr>
                  </a:outerShdw>
                </a:effectLst>
              </a:rPr>
              <a:t>Performance Presentation</a:t>
            </a:r>
            <a:endParaRPr lang="zh-TW" altLang="en-US" sz="3200" dirty="0">
              <a:solidFill>
                <a:srgbClr val="A50F14"/>
              </a:solidFill>
              <a:effectLst>
                <a:outerShdw blurRad="38100" dist="38100" dir="2700000" algn="tl">
                  <a:srgbClr val="000000">
                    <a:alpha val="43137"/>
                  </a:srgbClr>
                </a:outerShdw>
              </a:effectLst>
            </a:endParaRPr>
          </a:p>
        </p:txBody>
      </p:sp>
      <p:sp>
        <p:nvSpPr>
          <p:cNvPr id="4" name="矩形 3"/>
          <p:cNvSpPr/>
          <p:nvPr/>
        </p:nvSpPr>
        <p:spPr>
          <a:xfrm>
            <a:off x="2987824" y="5589240"/>
            <a:ext cx="3096344" cy="523220"/>
          </a:xfrm>
          <a:prstGeom prst="rect">
            <a:avLst/>
          </a:prstGeom>
        </p:spPr>
        <p:txBody>
          <a:bodyPr wrap="square">
            <a:spAutoFit/>
          </a:bodyPr>
          <a:lstStyle/>
          <a:p>
            <a:pPr algn="ctr">
              <a:buNone/>
            </a:pPr>
            <a:r>
              <a:rPr lang="en-US" altLang="zh-TW" sz="2800" b="1" dirty="0" smtClean="0">
                <a:solidFill>
                  <a:schemeClr val="bg1">
                    <a:lumMod val="50000"/>
                  </a:schemeClr>
                </a:solidFill>
                <a:latin typeface="微軟正黑體" panose="020B0604030504040204" pitchFamily="34" charset="-120"/>
                <a:ea typeface="微軟正黑體" panose="020B0604030504040204" pitchFamily="34" charset="-120"/>
              </a:rPr>
              <a:t>2022/9/22</a:t>
            </a:r>
            <a:endParaRPr lang="zh-TW" altLang="en-US" sz="2800" b="1" dirty="0">
              <a:solidFill>
                <a:schemeClr val="bg1">
                  <a:lumMod val="50000"/>
                </a:schemeClr>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Written Premiums</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10</a:t>
            </a:fld>
            <a:endParaRPr lang="en-US" altLang="zh-TW" dirty="0"/>
          </a:p>
        </p:txBody>
      </p:sp>
      <p:graphicFrame>
        <p:nvGraphicFramePr>
          <p:cNvPr id="7" name="圖表 6"/>
          <p:cNvGraphicFramePr>
            <a:graphicFrameLocks/>
          </p:cNvGraphicFramePr>
          <p:nvPr>
            <p:extLst>
              <p:ext uri="{D42A27DB-BD31-4B8C-83A1-F6EECF244321}">
                <p14:modId xmlns:p14="http://schemas.microsoft.com/office/powerpoint/2010/main" val="633679834"/>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文字方塊 7"/>
          <p:cNvSpPr txBox="1"/>
          <p:nvPr/>
        </p:nvSpPr>
        <p:spPr>
          <a:xfrm>
            <a:off x="6493734" y="1578278"/>
            <a:ext cx="1678666" cy="338554"/>
          </a:xfrm>
          <a:prstGeom prst="rect">
            <a:avLst/>
          </a:prstGeom>
          <a:noFill/>
        </p:spPr>
        <p:txBody>
          <a:bodyPr wrap="none" rtlCol="0">
            <a:spAutoFit/>
          </a:bodyPr>
          <a:lstStyle/>
          <a:p>
            <a:pPr algn="r"/>
            <a:r>
              <a:rPr lang="en-US" altLang="zh-TW" sz="1600" b="1" dirty="0">
                <a:solidFill>
                  <a:srgbClr val="777777"/>
                </a:solidFill>
                <a:latin typeface="微軟正黑體" pitchFamily="34" charset="-120"/>
                <a:ea typeface="微軟正黑體" pitchFamily="34" charset="-120"/>
              </a:rPr>
              <a:t>Unit: </a:t>
            </a:r>
            <a:r>
              <a:rPr lang="en-US" altLang="zh-TW" sz="1600" b="1" dirty="0" smtClean="0">
                <a:solidFill>
                  <a:srgbClr val="777777"/>
                </a:solidFill>
                <a:latin typeface="微軟正黑體" pitchFamily="34" charset="-120"/>
                <a:ea typeface="微軟正黑體" pitchFamily="34" charset="-120"/>
              </a:rPr>
              <a:t>NT$100m</a:t>
            </a:r>
            <a:endParaRPr lang="en-US" altLang="zh-TW" sz="1600" b="1" dirty="0">
              <a:solidFill>
                <a:srgbClr val="777777"/>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Retained Premiums</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11</a:t>
            </a:fld>
            <a:endParaRPr lang="en-US" altLang="zh-TW" dirty="0"/>
          </a:p>
        </p:txBody>
      </p:sp>
      <p:graphicFrame>
        <p:nvGraphicFramePr>
          <p:cNvPr id="7" name="圖表 6"/>
          <p:cNvGraphicFramePr>
            <a:graphicFrameLocks/>
          </p:cNvGraphicFramePr>
          <p:nvPr>
            <p:extLst>
              <p:ext uri="{D42A27DB-BD31-4B8C-83A1-F6EECF244321}">
                <p14:modId xmlns:p14="http://schemas.microsoft.com/office/powerpoint/2010/main" val="389772365"/>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文字方塊 7"/>
          <p:cNvSpPr txBox="1"/>
          <p:nvPr/>
        </p:nvSpPr>
        <p:spPr>
          <a:xfrm>
            <a:off x="6493734" y="1578278"/>
            <a:ext cx="1678666" cy="338554"/>
          </a:xfrm>
          <a:prstGeom prst="rect">
            <a:avLst/>
          </a:prstGeom>
          <a:noFill/>
        </p:spPr>
        <p:txBody>
          <a:bodyPr wrap="none" rtlCol="0">
            <a:spAutoFit/>
          </a:bodyPr>
          <a:lstStyle/>
          <a:p>
            <a:pPr algn="r"/>
            <a:r>
              <a:rPr lang="en-US" altLang="zh-TW" sz="1600" b="1" dirty="0">
                <a:solidFill>
                  <a:srgbClr val="777777"/>
                </a:solidFill>
                <a:latin typeface="微軟正黑體" pitchFamily="34" charset="-120"/>
                <a:ea typeface="微軟正黑體" pitchFamily="34" charset="-120"/>
              </a:rPr>
              <a:t>Unit: </a:t>
            </a:r>
            <a:r>
              <a:rPr lang="en-US" altLang="zh-TW" sz="1600" b="1" dirty="0" smtClean="0">
                <a:solidFill>
                  <a:srgbClr val="777777"/>
                </a:solidFill>
                <a:latin typeface="微軟正黑體" pitchFamily="34" charset="-120"/>
                <a:ea typeface="微軟正黑體" pitchFamily="34" charset="-120"/>
              </a:rPr>
              <a:t>NT$100m</a:t>
            </a:r>
            <a:endParaRPr lang="en-US" altLang="zh-TW" sz="1600" b="1" dirty="0">
              <a:solidFill>
                <a:srgbClr val="777777"/>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3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Premiums Growth Ratio</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12</a:t>
            </a:fld>
            <a:endParaRPr lang="en-US" altLang="zh-TW" dirty="0"/>
          </a:p>
        </p:txBody>
      </p:sp>
      <p:graphicFrame>
        <p:nvGraphicFramePr>
          <p:cNvPr id="6" name="圖表 5"/>
          <p:cNvGraphicFramePr>
            <a:graphicFrameLocks/>
          </p:cNvGraphicFramePr>
          <p:nvPr>
            <p:extLst>
              <p:ext uri="{D42A27DB-BD31-4B8C-83A1-F6EECF244321}">
                <p14:modId xmlns:p14="http://schemas.microsoft.com/office/powerpoint/2010/main" val="3773878872"/>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Market Share</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13</a:t>
            </a:fld>
            <a:endParaRPr lang="en-US" altLang="zh-TW" dirty="0"/>
          </a:p>
        </p:txBody>
      </p:sp>
      <p:graphicFrame>
        <p:nvGraphicFramePr>
          <p:cNvPr id="6" name="圖表 5"/>
          <p:cNvGraphicFramePr>
            <a:graphicFrameLocks/>
          </p:cNvGraphicFramePr>
          <p:nvPr>
            <p:extLst>
              <p:ext uri="{D42A27DB-BD31-4B8C-83A1-F6EECF244321}">
                <p14:modId xmlns:p14="http://schemas.microsoft.com/office/powerpoint/2010/main" val="45094954"/>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D6E2819F-D66F-40B7-8515-ABD9D38670DF}" type="slidenum">
              <a:rPr lang="en-US" altLang="zh-TW" smtClean="0"/>
              <a:pPr/>
              <a:t>14</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664" y="1844824"/>
            <a:ext cx="1202286" cy="1556218"/>
          </a:xfrm>
          <a:prstGeom prst="rect">
            <a:avLst/>
          </a:prstGeom>
          <a:noFill/>
          <a:ln>
            <a:noFill/>
          </a:ln>
        </p:spPr>
      </p:pic>
      <p:sp>
        <p:nvSpPr>
          <p:cNvPr id="7" name="標題 6"/>
          <p:cNvSpPr txBox="1">
            <a:spLocks/>
          </p:cNvSpPr>
          <p:nvPr/>
        </p:nvSpPr>
        <p:spPr>
          <a:xfrm>
            <a:off x="2915816" y="2420889"/>
            <a:ext cx="5578896" cy="936104"/>
          </a:xfrm>
          <a:prstGeom prst="rect">
            <a:avLst/>
          </a:prstGeom>
        </p:spPr>
        <p:txBody>
          <a:bodyPr vert="horz" lIns="91440" tIns="45720" rIns="91440" bIns="45720" rtlCol="0" anchor="t">
            <a:normAutofit/>
          </a:bodyPr>
          <a:lstStyle/>
          <a:p>
            <a:pPr lvl="0">
              <a:spcBef>
                <a:spcPct val="0"/>
              </a:spcBef>
            </a:pPr>
            <a:r>
              <a:rPr lang="en-US" altLang="zh-TW" sz="4000" b="1" dirty="0" smtClean="0">
                <a:solidFill>
                  <a:srgbClr val="777777"/>
                </a:solidFill>
                <a:latin typeface="Cambria Math" pitchFamily="18" charset="0"/>
                <a:ea typeface="Cambria Math" pitchFamily="18" charset="0"/>
                <a:cs typeface="+mj-cs"/>
              </a:rPr>
              <a:t>Business Performance</a:t>
            </a:r>
            <a:endParaRPr kumimoji="0" lang="en-US" altLang="zh-TW" sz="4000" b="1" i="0" u="none" strike="noStrike" kern="1200" cap="none" spc="0" normalizeH="0" baseline="0" noProof="0" dirty="0" smtClean="0">
              <a:ln>
                <a:noFill/>
              </a:ln>
              <a:solidFill>
                <a:srgbClr val="777777"/>
              </a:solidFill>
              <a:uLnTx/>
              <a:uFillTx/>
              <a:latin typeface="Cambria Math" pitchFamily="18" charset="0"/>
              <a:ea typeface="Cambria Math" pitchFamily="18" charset="0"/>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Revenues</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15</a:t>
            </a:fld>
            <a:endParaRPr lang="en-US" altLang="zh-TW" dirty="0"/>
          </a:p>
        </p:txBody>
      </p:sp>
      <p:sp>
        <p:nvSpPr>
          <p:cNvPr id="7" name="文字方塊 6"/>
          <p:cNvSpPr txBox="1"/>
          <p:nvPr/>
        </p:nvSpPr>
        <p:spPr>
          <a:xfrm>
            <a:off x="6493734" y="1578278"/>
            <a:ext cx="1678666" cy="338554"/>
          </a:xfrm>
          <a:prstGeom prst="rect">
            <a:avLst/>
          </a:prstGeom>
          <a:noFill/>
        </p:spPr>
        <p:txBody>
          <a:bodyPr wrap="none" rtlCol="0">
            <a:spAutoFit/>
          </a:bodyPr>
          <a:lstStyle/>
          <a:p>
            <a:pPr algn="r"/>
            <a:r>
              <a:rPr lang="en-US" altLang="zh-TW" sz="1600" b="1" dirty="0">
                <a:solidFill>
                  <a:srgbClr val="777777"/>
                </a:solidFill>
                <a:latin typeface="微軟正黑體" pitchFamily="34" charset="-120"/>
                <a:ea typeface="微軟正黑體" pitchFamily="34" charset="-120"/>
              </a:rPr>
              <a:t>Unit: </a:t>
            </a:r>
            <a:r>
              <a:rPr lang="en-US" altLang="zh-TW" sz="1600" b="1" dirty="0" smtClean="0">
                <a:solidFill>
                  <a:srgbClr val="777777"/>
                </a:solidFill>
                <a:latin typeface="微軟正黑體" pitchFamily="34" charset="-120"/>
                <a:ea typeface="微軟正黑體" pitchFamily="34" charset="-120"/>
              </a:rPr>
              <a:t>NT$100m</a:t>
            </a:r>
            <a:endParaRPr lang="en-US" altLang="zh-TW" sz="1600" b="1" dirty="0">
              <a:solidFill>
                <a:srgbClr val="777777"/>
              </a:solidFill>
              <a:latin typeface="微軟正黑體" pitchFamily="34" charset="-120"/>
              <a:ea typeface="微軟正黑體" pitchFamily="34" charset="-120"/>
            </a:endParaRPr>
          </a:p>
        </p:txBody>
      </p:sp>
      <p:graphicFrame>
        <p:nvGraphicFramePr>
          <p:cNvPr id="9" name="圖表 8"/>
          <p:cNvGraphicFramePr>
            <a:graphicFrameLocks/>
          </p:cNvGraphicFramePr>
          <p:nvPr>
            <p:extLst>
              <p:ext uri="{D42A27DB-BD31-4B8C-83A1-F6EECF244321}">
                <p14:modId xmlns:p14="http://schemas.microsoft.com/office/powerpoint/2010/main" val="1230696190"/>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Net Income After Tax</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16</a:t>
            </a:fld>
            <a:endParaRPr lang="en-US" altLang="zh-TW" dirty="0"/>
          </a:p>
        </p:txBody>
      </p:sp>
      <p:graphicFrame>
        <p:nvGraphicFramePr>
          <p:cNvPr id="6" name="圖表 5"/>
          <p:cNvGraphicFramePr>
            <a:graphicFrameLocks/>
          </p:cNvGraphicFramePr>
          <p:nvPr>
            <p:extLst>
              <p:ext uri="{D42A27DB-BD31-4B8C-83A1-F6EECF244321}">
                <p14:modId xmlns:p14="http://schemas.microsoft.com/office/powerpoint/2010/main" val="3325141474"/>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D6E2819F-D66F-40B7-8515-ABD9D38670DF}" type="slidenum">
              <a:rPr lang="en-US" altLang="zh-TW" smtClean="0"/>
              <a:pPr/>
              <a:t>17</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664" y="1844824"/>
            <a:ext cx="1202286" cy="1556218"/>
          </a:xfrm>
          <a:prstGeom prst="rect">
            <a:avLst/>
          </a:prstGeom>
          <a:noFill/>
          <a:ln>
            <a:noFill/>
          </a:ln>
        </p:spPr>
      </p:pic>
      <p:sp>
        <p:nvSpPr>
          <p:cNvPr id="7" name="標題 6"/>
          <p:cNvSpPr txBox="1">
            <a:spLocks/>
          </p:cNvSpPr>
          <p:nvPr/>
        </p:nvSpPr>
        <p:spPr>
          <a:xfrm>
            <a:off x="2915816" y="2420889"/>
            <a:ext cx="5578896" cy="936104"/>
          </a:xfrm>
          <a:prstGeom prst="rect">
            <a:avLst/>
          </a:prstGeom>
        </p:spPr>
        <p:txBody>
          <a:bodyPr vert="horz" lIns="91440" tIns="45720" rIns="91440" bIns="45720" rtlCol="0" anchor="t">
            <a:normAutofit/>
          </a:bodyPr>
          <a:lstStyle/>
          <a:p>
            <a:pPr lvl="0">
              <a:spcBef>
                <a:spcPct val="0"/>
              </a:spcBef>
            </a:pPr>
            <a:r>
              <a:rPr lang="en-US" altLang="zh-TW" sz="4000" b="1" dirty="0">
                <a:solidFill>
                  <a:srgbClr val="777777"/>
                </a:solidFill>
                <a:latin typeface="Cambria Math" pitchFamily="18" charset="0"/>
                <a:ea typeface="Cambria Math" pitchFamily="18" charset="0"/>
                <a:cs typeface="+mj-cs"/>
              </a:rPr>
              <a:t>Financial Profile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a:t>Balance Sheet</a:t>
            </a:r>
            <a:endParaRPr lang="zh-TW" altLang="en-US" sz="3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18</a:t>
            </a:fld>
            <a:endParaRPr lang="en-US" altLang="zh-TW" dirty="0"/>
          </a:p>
        </p:txBody>
      </p:sp>
      <p:sp>
        <p:nvSpPr>
          <p:cNvPr id="5" name="文字方塊 4"/>
          <p:cNvSpPr txBox="1"/>
          <p:nvPr/>
        </p:nvSpPr>
        <p:spPr>
          <a:xfrm>
            <a:off x="4849744" y="1603539"/>
            <a:ext cx="3322256" cy="338554"/>
          </a:xfrm>
          <a:prstGeom prst="rect">
            <a:avLst/>
          </a:prstGeom>
          <a:noFill/>
        </p:spPr>
        <p:txBody>
          <a:bodyPr wrap="none" rtlCol="0">
            <a:spAutoFit/>
          </a:bodyPr>
          <a:lstStyle/>
          <a:p>
            <a:r>
              <a:rPr lang="en-US" altLang="zh-TW" sz="1600" dirty="0" smtClean="0"/>
              <a:t>(In NT$100m unless otherwise noted)</a:t>
            </a:r>
            <a:endParaRPr lang="zh-TW" altLang="en-US" sz="1600" dirty="0"/>
          </a:p>
        </p:txBody>
      </p:sp>
      <p:graphicFrame>
        <p:nvGraphicFramePr>
          <p:cNvPr id="7" name="圖表 6"/>
          <p:cNvGraphicFramePr>
            <a:graphicFrameLocks/>
          </p:cNvGraphicFramePr>
          <p:nvPr>
            <p:extLst>
              <p:ext uri="{D42A27DB-BD31-4B8C-83A1-F6EECF244321}">
                <p14:modId xmlns:p14="http://schemas.microsoft.com/office/powerpoint/2010/main" val="4118464359"/>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a:t>Balance Sheet </a:t>
            </a:r>
            <a:r>
              <a:rPr lang="en-US" altLang="zh-TW" sz="3200" dirty="0" smtClean="0"/>
              <a:t>2022Q2</a:t>
            </a:r>
            <a:endParaRPr lang="zh-TW" altLang="en-US" sz="3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19</a:t>
            </a:fld>
            <a:endParaRPr lang="en-US" altLang="zh-TW" dirty="0"/>
          </a:p>
        </p:txBody>
      </p:sp>
      <p:sp>
        <p:nvSpPr>
          <p:cNvPr id="6" name="文字方塊 5"/>
          <p:cNvSpPr txBox="1"/>
          <p:nvPr/>
        </p:nvSpPr>
        <p:spPr>
          <a:xfrm>
            <a:off x="7020272" y="1578278"/>
            <a:ext cx="1678666" cy="338554"/>
          </a:xfrm>
          <a:prstGeom prst="rect">
            <a:avLst/>
          </a:prstGeom>
          <a:noFill/>
        </p:spPr>
        <p:txBody>
          <a:bodyPr wrap="none" rtlCol="0">
            <a:spAutoFit/>
          </a:bodyPr>
          <a:lstStyle/>
          <a:p>
            <a:pPr algn="r"/>
            <a:r>
              <a:rPr lang="en-US" altLang="zh-TW" sz="1600" b="1" dirty="0">
                <a:solidFill>
                  <a:srgbClr val="777777"/>
                </a:solidFill>
                <a:latin typeface="微軟正黑體" pitchFamily="34" charset="-120"/>
                <a:ea typeface="微軟正黑體" pitchFamily="34" charset="-120"/>
              </a:rPr>
              <a:t>Unit: </a:t>
            </a:r>
            <a:r>
              <a:rPr lang="en-US" altLang="zh-TW" sz="1600" b="1" dirty="0" smtClean="0">
                <a:solidFill>
                  <a:srgbClr val="777777"/>
                </a:solidFill>
                <a:latin typeface="微軟正黑體" pitchFamily="34" charset="-120"/>
                <a:ea typeface="微軟正黑體" pitchFamily="34" charset="-120"/>
              </a:rPr>
              <a:t>NT$100m</a:t>
            </a:r>
            <a:endParaRPr lang="en-US" altLang="zh-TW" sz="1600" b="1" dirty="0">
              <a:solidFill>
                <a:srgbClr val="777777"/>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504072437"/>
              </p:ext>
            </p:extLst>
          </p:nvPr>
        </p:nvGraphicFramePr>
        <p:xfrm>
          <a:off x="596876" y="1916832"/>
          <a:ext cx="8070874" cy="4023557"/>
        </p:xfrm>
        <a:graphic>
          <a:graphicData uri="http://schemas.openxmlformats.org/drawingml/2006/table">
            <a:tbl>
              <a:tblPr>
                <a:tableStyleId>{5C22544A-7EE6-4342-B048-85BDC9FD1C3A}</a:tableStyleId>
              </a:tblPr>
              <a:tblGrid>
                <a:gridCol w="2671859"/>
                <a:gridCol w="684140"/>
                <a:gridCol w="685800"/>
                <a:gridCol w="2781300"/>
                <a:gridCol w="589871"/>
                <a:gridCol w="657904"/>
              </a:tblGrid>
              <a:tr h="238527">
                <a:tc>
                  <a:txBody>
                    <a:bodyPr/>
                    <a:lstStyle/>
                    <a:p>
                      <a:pPr algn="ctr" fontAlgn="ctr"/>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ASSETS</a:t>
                      </a:r>
                    </a:p>
                  </a:txBody>
                  <a:tcPr marL="7620" marR="7620" marT="7620" marB="0" anchor="ctr">
                    <a:lnL w="38100" cap="flat" cmpd="sng" algn="ctr">
                      <a:solidFill>
                        <a:srgbClr val="CDEB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1200" b="1" u="none" strike="noStrike" dirty="0" smtClean="0">
                          <a:solidFill>
                            <a:schemeClr val="bg1"/>
                          </a:solidFill>
                          <a:effectLst/>
                          <a:latin typeface="微軟正黑體" panose="020B0604030504040204" pitchFamily="34" charset="-120"/>
                          <a:ea typeface="微軟正黑體" panose="020B0604030504040204" pitchFamily="34" charset="-120"/>
                        </a:rPr>
                        <a:t>2022Q2</a:t>
                      </a:r>
                      <a:endParaRPr 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LIABILITIES AND EQUITY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sz="1200" b="1" u="none" strike="noStrike" dirty="0" smtClean="0">
                          <a:solidFill>
                            <a:schemeClr val="bg1"/>
                          </a:solidFill>
                          <a:effectLst/>
                          <a:latin typeface="微軟正黑體" panose="020B0604030504040204" pitchFamily="34" charset="-120"/>
                          <a:ea typeface="微軟正黑體" panose="020B0604030504040204" pitchFamily="34" charset="-120"/>
                        </a:rPr>
                        <a:t>2022Q2</a:t>
                      </a:r>
                      <a:endParaRPr lang="en-US"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n-US" altLang="zh-TW" sz="1200" b="1" u="none" strike="noStrike" dirty="0">
                          <a:solidFill>
                            <a:schemeClr val="bg1"/>
                          </a:solidFill>
                          <a:effectLst/>
                          <a:latin typeface="微軟正黑體" panose="020B0604030504040204" pitchFamily="34" charset="-120"/>
                          <a:ea typeface="微軟正黑體" panose="020B0604030504040204" pitchFamily="34" charset="-120"/>
                        </a:rPr>
                        <a:t>%</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6628" marR="6628" marT="6628" marB="0" anchor="ctr">
                    <a:lnL w="12700" cap="flat" cmpd="sng" algn="ctr">
                      <a:solidFill>
                        <a:schemeClr val="bg1"/>
                      </a:solidFill>
                      <a:prstDash val="solid"/>
                      <a:round/>
                      <a:headEnd type="none" w="med" len="med"/>
                      <a:tailEnd type="none" w="med" len="med"/>
                    </a:lnL>
                    <a:lnR w="38100" cap="flat" cmpd="sng" algn="ctr">
                      <a:solidFill>
                        <a:srgbClr val="CDEBFF"/>
                      </a:solidFill>
                      <a:prstDash val="solid"/>
                      <a:round/>
                      <a:headEnd type="none" w="med" len="med"/>
                      <a:tailEnd type="none" w="med" len="med"/>
                    </a:lnR>
                    <a:lnT w="38100" cap="flat" cmpd="sng" algn="ctr">
                      <a:solidFill>
                        <a:srgbClr val="CDEB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r>
              <a:tr h="235525">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Cash and cash equivalents</a:t>
                      </a:r>
                    </a:p>
                  </a:txBody>
                  <a:tcPr marL="7620" marR="7620" marT="7620" marB="0" anchor="ctr">
                    <a:lnL w="38100" cap="flat" cmpd="sng" algn="ctr">
                      <a:solidFill>
                        <a:srgbClr val="CDEBFF"/>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29.41 </a:t>
                      </a:r>
                    </a:p>
                  </a:txBody>
                  <a:tcPr marL="0" marR="72000" marT="0" marB="0" anchor="ctr">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15.37%</a:t>
                      </a:r>
                    </a:p>
                  </a:txBody>
                  <a:tcPr marL="0" marR="72000" marT="0" marB="0" anchor="ctr">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Accounts payables</a:t>
                      </a:r>
                    </a:p>
                  </a:txBody>
                  <a:tcPr marL="7620" marR="7620" marT="7620" marB="0" anchor="ctr">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14.31 </a:t>
                      </a:r>
                    </a:p>
                  </a:txBody>
                  <a:tcPr marL="9525" marR="72000" marT="9525" marB="0" anchor="ctr">
                    <a:lnT w="12700" cap="flat" cmpd="sng" algn="ctr">
                      <a:solidFill>
                        <a:schemeClr val="bg1"/>
                      </a:solidFill>
                      <a:prstDash val="solid"/>
                      <a:round/>
                      <a:headEnd type="none" w="med" len="med"/>
                      <a:tailEnd type="none" w="med" len="med"/>
                    </a:lnT>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7.48%</a:t>
                      </a:r>
                    </a:p>
                  </a:txBody>
                  <a:tcPr marL="9525" marR="72000" marT="9525" marB="0" anchor="ctr">
                    <a:lnR w="38100" cap="flat" cmpd="sng" algn="ctr">
                      <a:solidFill>
                        <a:srgbClr val="CDEBFF"/>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tint val="20000"/>
                      </a:schemeClr>
                    </a:solidFill>
                  </a:tcPr>
                </a:tc>
              </a:tr>
              <a:tr h="235525">
                <a:tc>
                  <a:txBody>
                    <a:bodyPr/>
                    <a:lstStyle/>
                    <a:p>
                      <a:pPr algn="l" fontAlgn="ctr"/>
                      <a:r>
                        <a:rPr lang="en-US" sz="1200" b="0" i="0" u="none" strike="noStrike">
                          <a:solidFill>
                            <a:schemeClr val="tx1"/>
                          </a:solidFill>
                          <a:effectLst/>
                          <a:latin typeface="微軟正黑體" panose="020B0604030504040204" pitchFamily="34" charset="-120"/>
                          <a:ea typeface="微軟正黑體" panose="020B0604030504040204" pitchFamily="34" charset="-120"/>
                        </a:rPr>
                        <a:t>Receivables</a:t>
                      </a: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10.92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5.71%</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Current tax liabilities</a:t>
                      </a:r>
                    </a:p>
                  </a:txBody>
                  <a:tcPr marL="7620" marR="7620" marT="762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0.03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0.02%</a:t>
                      </a:r>
                    </a:p>
                  </a:txBody>
                  <a:tcPr marL="9525" marR="72000" marT="9525" marB="0" anchor="ctr">
                    <a:lnR w="38100" cap="flat" cmpd="sng" algn="ctr">
                      <a:solidFill>
                        <a:srgbClr val="CDEBFF"/>
                      </a:solidFill>
                      <a:prstDash val="solid"/>
                      <a:round/>
                      <a:headEnd type="none" w="med" len="med"/>
                      <a:tailEnd type="none" w="med" len="med"/>
                    </a:lnR>
                    <a:solidFill>
                      <a:schemeClr val="accent1">
                        <a:tint val="20000"/>
                      </a:schemeClr>
                    </a:solidFill>
                  </a:tcPr>
                </a:tc>
              </a:tr>
              <a:tr h="235525">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Current tax assets</a:t>
                      </a: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0.00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0.00%</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Insurance liabilities</a:t>
                      </a:r>
                    </a:p>
                  </a:txBody>
                  <a:tcPr marL="7620" marR="7620" marT="762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120.88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63.16%</a:t>
                      </a:r>
                    </a:p>
                  </a:txBody>
                  <a:tcPr marL="9525" marR="72000" marT="9525" marB="0" anchor="ctr">
                    <a:lnR w="38100" cap="flat" cmpd="sng" algn="ctr">
                      <a:solidFill>
                        <a:srgbClr val="CDEBFF"/>
                      </a:solidFill>
                      <a:prstDash val="solid"/>
                      <a:round/>
                      <a:headEnd type="none" w="med" len="med"/>
                      <a:tailEnd type="none" w="med" len="med"/>
                    </a:lnR>
                    <a:solidFill>
                      <a:schemeClr val="accent1">
                        <a:tint val="20000"/>
                      </a:schemeClr>
                    </a:solidFill>
                  </a:tcPr>
                </a:tc>
              </a:tr>
              <a:tr h="235525">
                <a:tc rowSpan="2">
                  <a:txBody>
                    <a:bodyPr/>
                    <a:lstStyle/>
                    <a:p>
                      <a:pPr algn="l" fontAlgn="ctr"/>
                      <a:r>
                        <a:rPr lang="en-US" sz="1200" b="0" i="0" u="none" strike="noStrike" dirty="0" smtClean="0">
                          <a:solidFill>
                            <a:schemeClr val="tx1"/>
                          </a:solidFill>
                          <a:effectLst/>
                          <a:latin typeface="微軟正黑體" panose="020B0604030504040204" pitchFamily="34" charset="-120"/>
                          <a:ea typeface="微軟正黑體" panose="020B0604030504040204" pitchFamily="34" charset="-120"/>
                        </a:rPr>
                        <a:t>Financial assets at fair value through profit or loss</a:t>
                      </a:r>
                      <a:endParaRPr 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11.30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5.90%</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Provisions</a:t>
                      </a:r>
                    </a:p>
                  </a:txBody>
                  <a:tcPr marL="7620" marR="7620" marT="762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1.64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0.86%</a:t>
                      </a:r>
                    </a:p>
                  </a:txBody>
                  <a:tcPr marL="9525" marR="72000" marT="9525" marB="0" anchor="ctr">
                    <a:lnR w="38100" cap="flat" cmpd="sng" algn="ctr">
                      <a:solidFill>
                        <a:srgbClr val="CDEBFF"/>
                      </a:solidFill>
                      <a:prstDash val="solid"/>
                      <a:round/>
                      <a:headEnd type="none" w="med" len="med"/>
                      <a:tailEnd type="none" w="med" len="med"/>
                    </a:lnR>
                    <a:solidFill>
                      <a:schemeClr val="accent1">
                        <a:tint val="20000"/>
                      </a:schemeClr>
                    </a:solidFill>
                  </a:tcPr>
                </a:tc>
              </a:tr>
              <a:tr h="235525">
                <a:tc vMerge="1">
                  <a:txBody>
                    <a:bodyPr/>
                    <a:lstStyle/>
                    <a:p>
                      <a:pPr algn="l" fontAlgn="ctr"/>
                      <a:endParaRPr 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22.92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11.98%</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Lease liabilities</a:t>
                      </a:r>
                    </a:p>
                  </a:txBody>
                  <a:tcPr marL="7620" marR="7620" marT="762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0.17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0.09%</a:t>
                      </a:r>
                    </a:p>
                  </a:txBody>
                  <a:tcPr marL="9525" marR="72000" marT="9525" marB="0" anchor="ctr">
                    <a:lnR w="38100" cap="flat" cmpd="sng" algn="ctr">
                      <a:solidFill>
                        <a:srgbClr val="CDEBFF"/>
                      </a:solidFill>
                      <a:prstDash val="solid"/>
                      <a:round/>
                      <a:headEnd type="none" w="med" len="med"/>
                      <a:tailEnd type="none" w="med" len="med"/>
                    </a:lnR>
                    <a:solidFill>
                      <a:schemeClr val="accent1">
                        <a:tint val="20000"/>
                      </a:schemeClr>
                    </a:solidFill>
                  </a:tcPr>
                </a:tc>
              </a:tr>
              <a:tr h="235525">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smtClean="0">
                          <a:solidFill>
                            <a:schemeClr val="tx1"/>
                          </a:solidFill>
                          <a:effectLst/>
                          <a:latin typeface="微軟正黑體" panose="020B0604030504040204" pitchFamily="34" charset="-120"/>
                          <a:ea typeface="微軟正黑體" panose="020B0604030504040204" pitchFamily="34" charset="-120"/>
                        </a:rPr>
                        <a:t>Financial assets at fair value through other comprehensive income</a:t>
                      </a:r>
                      <a:endParaRPr 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20.90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10.92%</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Deferred tax liabilities</a:t>
                      </a:r>
                    </a:p>
                  </a:txBody>
                  <a:tcPr marL="7620" marR="7620" marT="7620" marB="0" anchor="ctr">
                    <a:solidFill>
                      <a:srgbClr val="E9EDF4"/>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0.64 </a:t>
                      </a:r>
                    </a:p>
                  </a:txBody>
                  <a:tcPr marL="9525" marR="72000" marT="9525"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0.33%</a:t>
                      </a:r>
                    </a:p>
                  </a:txBody>
                  <a:tcPr marL="9525" marR="72000" marT="9525" marB="0" anchor="ctr">
                    <a:lnR w="38100" cap="flat" cmpd="sng" algn="ctr">
                      <a:solidFill>
                        <a:srgbClr val="CDEBFF"/>
                      </a:solidFill>
                      <a:prstDash val="solid"/>
                      <a:round/>
                      <a:headEnd type="none" w="med" len="med"/>
                      <a:tailEnd type="none" w="med" len="med"/>
                    </a:lnR>
                    <a:solidFill>
                      <a:schemeClr val="accent1">
                        <a:tint val="20000"/>
                      </a:schemeClr>
                    </a:solidFill>
                  </a:tcPr>
                </a:tc>
              </a:tr>
              <a:tr h="235525">
                <a:tc vMerge="1">
                  <a:txBody>
                    <a:bodyPr/>
                    <a:lstStyle/>
                    <a:p>
                      <a:pPr algn="l" fontAlgn="ctr"/>
                      <a:endParaRPr 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24.72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12.91%</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Other liabilities</a:t>
                      </a:r>
                    </a:p>
                  </a:txBody>
                  <a:tcPr marL="7620" marR="7620" marT="7620" marB="0" anchor="ctr">
                    <a:solidFill>
                      <a:srgbClr val="E9EDF4"/>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0.15 </a:t>
                      </a:r>
                    </a:p>
                  </a:txBody>
                  <a:tcPr marL="9525" marR="72000" marT="9525" marB="0" anchor="ctr">
                    <a:solidFill>
                      <a:srgbClr val="E9EDF4"/>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0.08%</a:t>
                      </a:r>
                    </a:p>
                  </a:txBody>
                  <a:tcPr marL="9525" marR="72000" marT="9525" marB="0" anchor="ctr">
                    <a:lnR w="38100" cap="flat" cmpd="sng" algn="ctr">
                      <a:solidFill>
                        <a:srgbClr val="CDEBFF"/>
                      </a:solidFill>
                      <a:prstDash val="solid"/>
                      <a:round/>
                      <a:headEnd type="none" w="med" len="med"/>
                      <a:tailEnd type="none" w="med" len="med"/>
                    </a:lnR>
                    <a:solidFill>
                      <a:srgbClr val="E9EDF4"/>
                    </a:solidFill>
                  </a:tcPr>
                </a:tc>
              </a:tr>
              <a:tr h="235525">
                <a:tc>
                  <a:txBody>
                    <a:bodyPr/>
                    <a:lstStyle/>
                    <a:p>
                      <a:pPr algn="l" fontAlgn="ctr"/>
                      <a:r>
                        <a:rPr lang="en-US" sz="1200" b="0" i="0" u="none" strike="noStrike" dirty="0" smtClean="0">
                          <a:solidFill>
                            <a:schemeClr val="tx1"/>
                          </a:solidFill>
                          <a:effectLst/>
                          <a:latin typeface="微軟正黑體" panose="020B0604030504040204" pitchFamily="34" charset="-120"/>
                          <a:ea typeface="微軟正黑體" panose="020B0604030504040204" pitchFamily="34" charset="-120"/>
                        </a:rPr>
                        <a:t>Financial assets at amortized cost</a:t>
                      </a:r>
                      <a:endParaRPr 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0.16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0.09%</a:t>
                      </a:r>
                    </a:p>
                  </a:txBody>
                  <a:tcPr marL="0" marR="72000" marT="0" marB="0" anchor="ctr">
                    <a:solidFill>
                      <a:schemeClr val="accent1">
                        <a:tint val="20000"/>
                      </a:schemeClr>
                    </a:solidFill>
                  </a:tcPr>
                </a:tc>
                <a:tc>
                  <a:txBody>
                    <a:bodyPr/>
                    <a:lstStyle/>
                    <a:p>
                      <a:pPr algn="ctr" rtl="0" fontAlgn="ctr"/>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Total LIABILITIES</a:t>
                      </a:r>
                    </a:p>
                  </a:txBody>
                  <a:tcPr marL="7620" marR="7620" marT="7620" marB="0" anchor="ctr">
                    <a:solidFill>
                      <a:srgbClr val="00B0F0"/>
                    </a:solidFill>
                  </a:tcPr>
                </a:tc>
                <a:tc>
                  <a:txBody>
                    <a:bodyPr/>
                    <a:lstStyle/>
                    <a:p>
                      <a:pPr algn="r" fontAlgn="ct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137.82 </a:t>
                      </a:r>
                    </a:p>
                  </a:txBody>
                  <a:tcPr marL="9525" marR="72000" marT="9525" marB="0" anchor="ctr">
                    <a:solidFill>
                      <a:srgbClr val="00B0F0"/>
                    </a:solidFill>
                  </a:tcPr>
                </a:tc>
                <a:tc>
                  <a:txBody>
                    <a:bodyPr/>
                    <a:lstStyle/>
                    <a:p>
                      <a:pPr algn="r" fontAlgn="ct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72.01%</a:t>
                      </a:r>
                    </a:p>
                  </a:txBody>
                  <a:tcPr marL="9525" marR="72000" marT="9525" marB="0" anchor="ctr">
                    <a:lnR w="38100" cap="flat" cmpd="sng" algn="ctr">
                      <a:solidFill>
                        <a:srgbClr val="CDEBFF"/>
                      </a:solidFill>
                      <a:prstDash val="solid"/>
                      <a:round/>
                      <a:headEnd type="none" w="med" len="med"/>
                      <a:tailEnd type="none" w="med" len="med"/>
                    </a:lnR>
                    <a:solidFill>
                      <a:srgbClr val="00B0F0"/>
                    </a:solidFill>
                  </a:tcPr>
                </a:tc>
              </a:tr>
              <a:tr h="235525">
                <a:tc>
                  <a:txBody>
                    <a:bodyPr/>
                    <a:lstStyle/>
                    <a:p>
                      <a:pPr algn="l" fontAlgn="ctr"/>
                      <a:r>
                        <a:rPr lang="en-US" sz="1200" b="0" i="0" u="none" strike="noStrike" dirty="0" smtClean="0">
                          <a:solidFill>
                            <a:schemeClr val="tx1"/>
                          </a:solidFill>
                          <a:effectLst/>
                          <a:latin typeface="微軟正黑體" panose="020B0604030504040204" pitchFamily="34" charset="-120"/>
                          <a:ea typeface="微軟正黑體" panose="020B0604030504040204" pitchFamily="34" charset="-120"/>
                        </a:rPr>
                        <a:t>Other financial assets, net</a:t>
                      </a:r>
                      <a:endParaRPr 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8.54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4.46%</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Ordinary share</a:t>
                      </a:r>
                    </a:p>
                  </a:txBody>
                  <a:tcPr marL="7620" marR="7620" marT="7620" marB="0" anchor="ctr">
                    <a:solidFill>
                      <a:srgbClr val="E9EDF4"/>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22.36 </a:t>
                      </a:r>
                    </a:p>
                  </a:txBody>
                  <a:tcPr marL="9525" marR="72000" marT="9525" marB="0" anchor="ctr">
                    <a:solidFill>
                      <a:srgbClr val="E9EDF4"/>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11.68%</a:t>
                      </a:r>
                    </a:p>
                  </a:txBody>
                  <a:tcPr marL="9525" marR="72000" marT="9525" marB="0" anchor="ctr">
                    <a:lnR w="38100" cap="flat" cmpd="sng" algn="ctr">
                      <a:solidFill>
                        <a:srgbClr val="CDEBFF"/>
                      </a:solidFill>
                      <a:prstDash val="solid"/>
                      <a:round/>
                      <a:headEnd type="none" w="med" len="med"/>
                      <a:tailEnd type="none" w="med" len="med"/>
                    </a:lnR>
                    <a:solidFill>
                      <a:srgbClr val="E9EDF4"/>
                    </a:solidFill>
                  </a:tcPr>
                </a:tc>
              </a:tr>
              <a:tr h="235525">
                <a:tc>
                  <a:txBody>
                    <a:bodyPr/>
                    <a:lstStyle/>
                    <a:p>
                      <a:pPr algn="l" fontAlgn="ctr"/>
                      <a:r>
                        <a:rPr lang="en-US" sz="1200" b="0" i="0" u="none" strike="noStrike" dirty="0" smtClean="0">
                          <a:solidFill>
                            <a:schemeClr val="tx1"/>
                          </a:solidFill>
                          <a:effectLst/>
                          <a:latin typeface="微軟正黑體" panose="020B0604030504040204" pitchFamily="34" charset="-120"/>
                          <a:ea typeface="微軟正黑體" panose="020B0604030504040204" pitchFamily="34" charset="-120"/>
                        </a:rPr>
                        <a:t>Right of use assets</a:t>
                      </a:r>
                      <a:endParaRPr lang="en-US"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40.90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21.37%</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Legal reserve</a:t>
                      </a:r>
                    </a:p>
                  </a:txBody>
                  <a:tcPr marL="7620" marR="7620" marT="7620" marB="0" anchor="ctr">
                    <a:solidFill>
                      <a:srgbClr val="E9EDF4"/>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10.05 </a:t>
                      </a:r>
                    </a:p>
                  </a:txBody>
                  <a:tcPr marL="9525" marR="72000" marT="9525" marB="0" anchor="ctr">
                    <a:solidFill>
                      <a:srgbClr val="E9EDF4"/>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5.25%</a:t>
                      </a:r>
                    </a:p>
                  </a:txBody>
                  <a:tcPr marL="9525" marR="72000" marT="9525" marB="0" anchor="ctr">
                    <a:lnR w="38100" cap="flat" cmpd="sng" algn="ctr">
                      <a:solidFill>
                        <a:srgbClr val="CDEBFF"/>
                      </a:solidFill>
                      <a:prstDash val="solid"/>
                      <a:round/>
                      <a:headEnd type="none" w="med" len="med"/>
                      <a:tailEnd type="none" w="med" len="med"/>
                    </a:lnR>
                    <a:solidFill>
                      <a:srgbClr val="E9EDF4"/>
                    </a:solidFill>
                  </a:tcPr>
                </a:tc>
              </a:tr>
              <a:tr h="235525">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Investment property</a:t>
                      </a: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12.60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6.58%</a:t>
                      </a:r>
                    </a:p>
                  </a:txBody>
                  <a:tcPr marL="0" marR="72000" marT="0" marB="0" anchor="ctr">
                    <a:solidFill>
                      <a:schemeClr val="accent1">
                        <a:tint val="20000"/>
                      </a:schemeClr>
                    </a:solidFill>
                  </a:tcPr>
                </a:tc>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Special reserve</a:t>
                      </a:r>
                    </a:p>
                  </a:txBody>
                  <a:tcPr marL="7620" marR="7620" marT="7620" marB="0" anchor="ctr">
                    <a:solidFill>
                      <a:srgbClr val="E9EDF4"/>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24.60 </a:t>
                      </a:r>
                    </a:p>
                  </a:txBody>
                  <a:tcPr marL="9525" marR="72000" marT="9525" marB="0" anchor="ctr">
                    <a:solidFill>
                      <a:srgbClr val="E9EDF4"/>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12.85%</a:t>
                      </a:r>
                    </a:p>
                  </a:txBody>
                  <a:tcPr marL="9525" marR="72000" marT="9525" marB="0" anchor="ctr">
                    <a:lnR w="38100" cap="flat" cmpd="sng" algn="ctr">
                      <a:solidFill>
                        <a:srgbClr val="CDEBFF"/>
                      </a:solidFill>
                      <a:prstDash val="solid"/>
                      <a:round/>
                      <a:headEnd type="none" w="med" len="med"/>
                      <a:tailEnd type="none" w="med" len="med"/>
                    </a:lnR>
                    <a:solidFill>
                      <a:srgbClr val="E9EDF4"/>
                    </a:solidFill>
                  </a:tcPr>
                </a:tc>
              </a:tr>
              <a:tr h="235525">
                <a:tc>
                  <a:txBody>
                    <a:bodyPr/>
                    <a:lstStyle/>
                    <a:p>
                      <a:pPr algn="l" fontAlgn="ctr"/>
                      <a:r>
                        <a:rPr lang="en-US" sz="1200" b="0" i="0" u="none" strike="noStrike">
                          <a:solidFill>
                            <a:schemeClr val="tx1"/>
                          </a:solidFill>
                          <a:effectLst/>
                          <a:latin typeface="微軟正黑體" panose="020B0604030504040204" pitchFamily="34" charset="-120"/>
                          <a:ea typeface="微軟正黑體" panose="020B0604030504040204" pitchFamily="34" charset="-120"/>
                        </a:rPr>
                        <a:t>Reinsurance assets</a:t>
                      </a: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1.13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0.59%</a:t>
                      </a:r>
                    </a:p>
                  </a:txBody>
                  <a:tcPr marL="0" marR="72000" marT="0" marB="0" anchor="ctr">
                    <a:solidFill>
                      <a:schemeClr val="accent1">
                        <a:tint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u="none" strike="noStrike" dirty="0" smtClean="0">
                          <a:solidFill>
                            <a:schemeClr val="tx1"/>
                          </a:solidFill>
                          <a:effectLst/>
                          <a:latin typeface="微軟正黑體" panose="020B0604030504040204" pitchFamily="34" charset="-120"/>
                          <a:ea typeface="微軟正黑體" panose="020B0604030504040204" pitchFamily="34" charset="-120"/>
                        </a:rPr>
                        <a:t>Unappropriated retained earnings</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marL="7620" marR="7620" marT="7620" marB="0" anchor="ctr">
                    <a:solidFill>
                      <a:srgbClr val="E9EDF4"/>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(3.77)</a:t>
                      </a:r>
                    </a:p>
                  </a:txBody>
                  <a:tcPr marL="9525" marR="72000" marT="9525" marB="0" anchor="ctr">
                    <a:solidFill>
                      <a:srgbClr val="E9EDF4"/>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-1.97%</a:t>
                      </a:r>
                    </a:p>
                  </a:txBody>
                  <a:tcPr marL="9525" marR="72000" marT="9525" marB="0" anchor="ctr">
                    <a:lnR w="38100" cap="flat" cmpd="sng" algn="ctr">
                      <a:solidFill>
                        <a:srgbClr val="CDEBFF"/>
                      </a:solidFill>
                      <a:prstDash val="solid"/>
                      <a:round/>
                      <a:headEnd type="none" w="med" len="med"/>
                      <a:tailEnd type="none" w="med" len="med"/>
                    </a:lnR>
                    <a:solidFill>
                      <a:srgbClr val="E9EDF4"/>
                    </a:solidFill>
                  </a:tcPr>
                </a:tc>
              </a:tr>
              <a:tr h="235525">
                <a:tc>
                  <a:txBody>
                    <a:bodyPr/>
                    <a:lstStyle/>
                    <a:p>
                      <a:pPr algn="l" fontAlgn="ctr"/>
                      <a:r>
                        <a:rPr lang="en-US" sz="1200" b="0" i="0" u="none" strike="noStrike">
                          <a:solidFill>
                            <a:schemeClr val="tx1"/>
                          </a:solidFill>
                          <a:effectLst/>
                          <a:latin typeface="微軟正黑體" panose="020B0604030504040204" pitchFamily="34" charset="-120"/>
                          <a:ea typeface="微軟正黑體" panose="020B0604030504040204" pitchFamily="34" charset="-120"/>
                        </a:rPr>
                        <a:t>Property and equipment</a:t>
                      </a: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7.90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4.13%</a:t>
                      </a:r>
                    </a:p>
                  </a:txBody>
                  <a:tcPr marL="0" marR="72000" marT="0" marB="0" anchor="ctr">
                    <a:solidFill>
                      <a:schemeClr val="accent1">
                        <a:tint val="20000"/>
                      </a:schemeClr>
                    </a:solidFill>
                  </a:tcPr>
                </a:tc>
                <a:tc rowSpan="2">
                  <a:txBody>
                    <a:bodyPr/>
                    <a:lstStyle/>
                    <a:p>
                      <a:pPr algn="l" fontAlgn="ctr"/>
                      <a:r>
                        <a:rPr lang="en-US" sz="1050" b="0" i="0" u="none" strike="noStrike" dirty="0" smtClean="0">
                          <a:solidFill>
                            <a:schemeClr val="tx1"/>
                          </a:solidFill>
                          <a:effectLst/>
                          <a:latin typeface="微軟正黑體" panose="020B0604030504040204" pitchFamily="34" charset="-120"/>
                          <a:ea typeface="微軟正黑體" panose="020B0604030504040204" pitchFamily="34" charset="-120"/>
                        </a:rPr>
                        <a:t>Revaluation gains (losses) on investments in equity instruments measured at fair value through other comprehensive income</a:t>
                      </a:r>
                    </a:p>
                  </a:txBody>
                  <a:tcPr marL="7620" marR="7620" marT="7620" marB="0" anchor="ctr">
                    <a:solidFill>
                      <a:srgbClr val="E9EDF4"/>
                    </a:solidFill>
                  </a:tcPr>
                </a:tc>
                <a:tc rowSpan="2">
                  <a:txBody>
                    <a:bodyPr/>
                    <a:lstStyle/>
                    <a:p>
                      <a:pPr algn="r" fontAlgn="ctr"/>
                      <a:r>
                        <a:rPr lang="en-US" altLang="zh-TW" sz="1200" b="0" i="0" u="none" strike="noStrike" dirty="0" smtClean="0">
                          <a:solidFill>
                            <a:schemeClr val="tx1"/>
                          </a:solidFill>
                          <a:effectLst/>
                          <a:latin typeface="微軟正黑體" panose="020B0604030504040204" pitchFamily="34" charset="-120"/>
                          <a:ea typeface="微軟正黑體" panose="020B0604030504040204" pitchFamily="34" charset="-120"/>
                        </a:rPr>
                        <a:t>0.34</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2000" marT="7620" marB="0" anchor="ctr">
                    <a:solidFill>
                      <a:srgbClr val="E9EDF4"/>
                    </a:solidFill>
                  </a:tcPr>
                </a:tc>
                <a:tc rowSpan="2">
                  <a:txBody>
                    <a:bodyPr/>
                    <a:lstStyle/>
                    <a:p>
                      <a:pPr algn="r" fontAlgn="ctr"/>
                      <a:r>
                        <a:rPr lang="en-US" altLang="zh-TW" sz="1200" b="0" i="0" u="none" strike="noStrike" dirty="0" smtClean="0">
                          <a:solidFill>
                            <a:schemeClr val="tx1"/>
                          </a:solidFill>
                          <a:effectLst/>
                          <a:latin typeface="微軟正黑體" panose="020B0604030504040204" pitchFamily="34" charset="-120"/>
                          <a:ea typeface="微軟正黑體" panose="020B0604030504040204" pitchFamily="34" charset="-120"/>
                        </a:rPr>
                        <a:t>0.18%</a:t>
                      </a: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2000" marT="7620" marB="0" anchor="ctr">
                    <a:lnR w="38100" cap="flat" cmpd="sng" algn="ctr">
                      <a:solidFill>
                        <a:srgbClr val="CDEBFF"/>
                      </a:solidFill>
                      <a:prstDash val="solid"/>
                      <a:round/>
                      <a:headEnd type="none" w="med" len="med"/>
                      <a:tailEnd type="none" w="med" len="med"/>
                    </a:lnR>
                    <a:solidFill>
                      <a:srgbClr val="E9EDF4"/>
                    </a:solidFill>
                  </a:tcPr>
                </a:tc>
              </a:tr>
              <a:tr h="235525">
                <a:tc>
                  <a:txBody>
                    <a:bodyPr/>
                    <a:lstStyle/>
                    <a:p>
                      <a:pPr algn="l" fontAlgn="ctr"/>
                      <a:r>
                        <a:rPr lang="en-US" sz="1200" b="0" i="0" u="none" strike="noStrike" dirty="0">
                          <a:solidFill>
                            <a:schemeClr val="tx1"/>
                          </a:solidFill>
                          <a:effectLst/>
                          <a:latin typeface="微軟正黑體" panose="020B0604030504040204" pitchFamily="34" charset="-120"/>
                          <a:ea typeface="微軟正黑體" panose="020B0604030504040204" pitchFamily="34" charset="-120"/>
                        </a:rPr>
                        <a:t>Intangible assets</a:t>
                      </a: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29.41 </a:t>
                      </a:r>
                    </a:p>
                  </a:txBody>
                  <a:tcPr marL="0" marR="72000" marT="0" marB="0" anchor="ctr">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15.37%</a:t>
                      </a:r>
                    </a:p>
                  </a:txBody>
                  <a:tcPr marL="0" marR="72000" marT="0" marB="0" anchor="ctr">
                    <a:solidFill>
                      <a:schemeClr val="accent1">
                        <a:tint val="20000"/>
                      </a:schemeClr>
                    </a:solidFill>
                  </a:tcPr>
                </a:tc>
                <a:tc vMerge="1">
                  <a:txBody>
                    <a:bodyPr/>
                    <a:lstStyle/>
                    <a:p>
                      <a:pPr algn="l" fontAlgn="ct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tint val="20000"/>
                      </a:schemeClr>
                    </a:solidFill>
                  </a:tcPr>
                </a:tc>
                <a:tc vMerge="1">
                  <a:txBody>
                    <a:bodyPr/>
                    <a:lstStyle/>
                    <a:p>
                      <a:pPr algn="r" fontAlgn="ct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solidFill>
                      <a:srgbClr val="E9EDF4"/>
                    </a:solidFill>
                  </a:tcPr>
                </a:tc>
                <a:tc vMerge="1">
                  <a:txBody>
                    <a:bodyPr/>
                    <a:lstStyle/>
                    <a:p>
                      <a:pPr algn="r" fontAlgn="ctr"/>
                      <a:endParaRPr lang="en-US" altLang="zh-TW" sz="12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620" marR="7620" marT="7620" marB="0" anchor="ctr">
                    <a:lnR w="38100" cap="flat" cmpd="sng" algn="ctr">
                      <a:solidFill>
                        <a:srgbClr val="CDEBFF"/>
                      </a:solidFill>
                      <a:prstDash val="solid"/>
                      <a:round/>
                      <a:headEnd type="none" w="med" len="med"/>
                      <a:tailEnd type="none" w="med" len="med"/>
                    </a:lnR>
                    <a:solidFill>
                      <a:srgbClr val="E9EDF4"/>
                    </a:solidFill>
                  </a:tcPr>
                </a:tc>
              </a:tr>
              <a:tr h="235525">
                <a:tc>
                  <a:txBody>
                    <a:bodyPr/>
                    <a:lstStyle/>
                    <a:p>
                      <a:pPr algn="l" fontAlgn="ctr"/>
                      <a:r>
                        <a:rPr lang="en-US" sz="1200" b="0" i="0" u="none" strike="noStrike">
                          <a:solidFill>
                            <a:schemeClr val="tx1"/>
                          </a:solidFill>
                          <a:effectLst/>
                          <a:latin typeface="微軟正黑體" panose="020B0604030504040204" pitchFamily="34" charset="-120"/>
                          <a:ea typeface="微軟正黑體" panose="020B0604030504040204" pitchFamily="34" charset="-120"/>
                        </a:rPr>
                        <a:t>Other assets</a:t>
                      </a:r>
                    </a:p>
                  </a:txBody>
                  <a:tcPr marL="7620" marR="7620" marT="7620" marB="0" anchor="ctr">
                    <a:lnL w="38100" cap="flat" cmpd="sng" algn="ctr">
                      <a:solidFill>
                        <a:srgbClr val="CDEBFF"/>
                      </a:solidFill>
                      <a:prstDash val="solid"/>
                      <a:round/>
                      <a:headEnd type="none" w="med" len="med"/>
                      <a:tailEnd type="none" w="med" len="med"/>
                    </a:lnL>
                    <a:solidFill>
                      <a:schemeClr val="accent1">
                        <a:tint val="20000"/>
                      </a:schemeClr>
                    </a:solidFill>
                  </a:tcPr>
                </a:tc>
                <a:tc>
                  <a:txBody>
                    <a:bodyPr/>
                    <a:lstStyle/>
                    <a:p>
                      <a:pPr algn="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10.92 </a:t>
                      </a:r>
                    </a:p>
                  </a:txBody>
                  <a:tcPr marL="0" marR="72000" marT="0" marB="0" anchor="ctr">
                    <a:solidFill>
                      <a:schemeClr val="accent1">
                        <a:tint val="20000"/>
                      </a:schemeClr>
                    </a:solidFill>
                  </a:tcPr>
                </a:tc>
                <a:tc>
                  <a:txBody>
                    <a:bodyPr/>
                    <a:lstStyle/>
                    <a:p>
                      <a:pPr algn="r"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5.71%</a:t>
                      </a:r>
                    </a:p>
                  </a:txBody>
                  <a:tcPr marL="0" marR="72000" marT="0" marB="0" anchor="ctr">
                    <a:solidFill>
                      <a:schemeClr val="accent1">
                        <a:tint val="20000"/>
                      </a:schemeClr>
                    </a:solidFill>
                  </a:tcPr>
                </a:tc>
                <a:tc>
                  <a:txBody>
                    <a:bodyPr/>
                    <a:lstStyle/>
                    <a:p>
                      <a:pPr algn="ctr" rtl="0" fontAlgn="ctr"/>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TOTAL EQUITY</a:t>
                      </a:r>
                    </a:p>
                  </a:txBody>
                  <a:tcPr marL="7620" marR="7620" marT="7620" marB="0" anchor="ctr">
                    <a:solidFill>
                      <a:srgbClr val="00B0F0"/>
                    </a:solidFill>
                  </a:tcPr>
                </a:tc>
                <a:tc>
                  <a:txBody>
                    <a:bodyPr/>
                    <a:lstStyle/>
                    <a:p>
                      <a:pPr algn="r" fontAlgn="ctr"/>
                      <a:r>
                        <a:rPr lang="en-US" altLang="zh-TW" sz="1200" b="1" i="0" u="none" strike="noStrike" dirty="0" smtClean="0">
                          <a:solidFill>
                            <a:schemeClr val="bg1"/>
                          </a:solidFill>
                          <a:effectLst/>
                          <a:latin typeface="微軟正黑體" panose="020B0604030504040204" pitchFamily="34" charset="-120"/>
                          <a:ea typeface="微軟正黑體" panose="020B0604030504040204" pitchFamily="34" charset="-120"/>
                        </a:rPr>
                        <a:t>53.57 </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7620" marR="72000" marT="7620" marB="0" anchor="ctr">
                    <a:solidFill>
                      <a:srgbClr val="00B0F0"/>
                    </a:solidFill>
                  </a:tcPr>
                </a:tc>
                <a:tc>
                  <a:txBody>
                    <a:bodyPr/>
                    <a:lstStyle/>
                    <a:p>
                      <a:pPr algn="r" fontAlgn="ctr"/>
                      <a:r>
                        <a:rPr lang="en-US" altLang="zh-TW" sz="1200" b="1" i="0" u="none" strike="noStrike" dirty="0" smtClean="0">
                          <a:solidFill>
                            <a:schemeClr val="bg1"/>
                          </a:solidFill>
                          <a:effectLst/>
                          <a:latin typeface="微軟正黑體" panose="020B0604030504040204" pitchFamily="34" charset="-120"/>
                          <a:ea typeface="微軟正黑體" panose="020B0604030504040204" pitchFamily="34" charset="-120"/>
                        </a:rPr>
                        <a:t>27.99%</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7620" marR="72000" marT="7620" marB="0" anchor="ctr">
                    <a:lnR w="38100" cap="flat" cmpd="sng" algn="ctr">
                      <a:solidFill>
                        <a:srgbClr val="CDEBFF"/>
                      </a:solidFill>
                      <a:prstDash val="solid"/>
                      <a:round/>
                      <a:headEnd type="none" w="med" len="med"/>
                      <a:tailEnd type="none" w="med" len="med"/>
                    </a:lnR>
                    <a:solidFill>
                      <a:srgbClr val="00B0F0"/>
                    </a:solidFill>
                  </a:tcPr>
                </a:tc>
              </a:tr>
              <a:tr h="235525">
                <a:tc>
                  <a:txBody>
                    <a:bodyPr/>
                    <a:lstStyle/>
                    <a:p>
                      <a:pPr algn="ctr" rtl="0" fontAlgn="ctr"/>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TOTAL ASSETS</a:t>
                      </a:r>
                    </a:p>
                  </a:txBody>
                  <a:tcPr marL="7620" marR="7620" marT="7620" marB="0" anchor="ctr">
                    <a:lnL w="38100" cap="flat" cmpd="sng" algn="ctr">
                      <a:solidFill>
                        <a:srgbClr val="CDEBFF"/>
                      </a:solidFill>
                      <a:prstDash val="solid"/>
                      <a:round/>
                      <a:headEnd type="none" w="med" len="med"/>
                      <a:tailEnd type="none" w="med" len="med"/>
                    </a:lnL>
                    <a:lnB w="38100" cap="flat" cmpd="sng" algn="ctr">
                      <a:solidFill>
                        <a:srgbClr val="CDEBFF"/>
                      </a:solidFill>
                      <a:prstDash val="solid"/>
                      <a:round/>
                      <a:headEnd type="none" w="med" len="med"/>
                      <a:tailEnd type="none" w="med" len="med"/>
                    </a:lnB>
                    <a:solidFill>
                      <a:srgbClr val="00B0F0"/>
                    </a:solidFill>
                  </a:tcPr>
                </a:tc>
                <a:tc>
                  <a:txBody>
                    <a:bodyPr/>
                    <a:lstStyle/>
                    <a:p>
                      <a:pPr algn="r" fontAlgn="ctr"/>
                      <a:r>
                        <a:rPr lang="en-US" altLang="zh-TW" sz="1200" b="1" i="0" u="none" strike="noStrike" dirty="0" smtClean="0">
                          <a:solidFill>
                            <a:schemeClr val="bg1"/>
                          </a:solidFill>
                          <a:effectLst/>
                          <a:latin typeface="微軟正黑體" panose="020B0604030504040204" pitchFamily="34" charset="-120"/>
                          <a:ea typeface="微軟正黑體" panose="020B0604030504040204" pitchFamily="34" charset="-120"/>
                        </a:rPr>
                        <a:t>191.39</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0" marR="72000" marT="0" marB="0" anchor="ctr">
                    <a:lnB w="38100" cap="flat" cmpd="sng" algn="ctr">
                      <a:solidFill>
                        <a:srgbClr val="CDEBFF"/>
                      </a:solidFill>
                      <a:prstDash val="solid"/>
                      <a:round/>
                      <a:headEnd type="none" w="med" len="med"/>
                      <a:tailEnd type="none" w="med" len="med"/>
                    </a:lnB>
                    <a:solidFill>
                      <a:srgbClr val="00B0F0"/>
                    </a:solidFill>
                  </a:tcPr>
                </a:tc>
                <a:tc>
                  <a:txBody>
                    <a:bodyPr/>
                    <a:lstStyle/>
                    <a:p>
                      <a:pPr algn="r" fontAlgn="ctr"/>
                      <a:r>
                        <a:rPr lang="en-US" altLang="zh-TW" sz="1200" b="1" i="0" u="none" strike="noStrike" dirty="0" smtClean="0">
                          <a:solidFill>
                            <a:schemeClr val="bg1"/>
                          </a:solidFill>
                          <a:effectLst/>
                          <a:latin typeface="微軟正黑體" panose="020B0604030504040204" pitchFamily="34" charset="-120"/>
                          <a:ea typeface="微軟正黑體" panose="020B0604030504040204" pitchFamily="34" charset="-120"/>
                        </a:rPr>
                        <a:t>100.00%</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7620" marR="7620" marT="7620" marB="0" anchor="ctr">
                    <a:lnB w="38100" cap="flat" cmpd="sng" algn="ctr">
                      <a:solidFill>
                        <a:srgbClr val="CDEBFF"/>
                      </a:solidFill>
                      <a:prstDash val="solid"/>
                      <a:round/>
                      <a:headEnd type="none" w="med" len="med"/>
                      <a:tailEnd type="none" w="med" len="med"/>
                    </a:lnB>
                    <a:solidFill>
                      <a:srgbClr val="00B0F0"/>
                    </a:solidFill>
                  </a:tcPr>
                </a:tc>
                <a:tc>
                  <a:txBody>
                    <a:bodyPr/>
                    <a:lstStyle/>
                    <a:p>
                      <a:pPr algn="ctr" fontAlgn="ctr"/>
                      <a:r>
                        <a:rPr lang="en-US" sz="1200" b="1" i="0" u="none" strike="noStrike" dirty="0">
                          <a:solidFill>
                            <a:schemeClr val="bg1"/>
                          </a:solidFill>
                          <a:effectLst/>
                          <a:latin typeface="微軟正黑體" panose="020B0604030504040204" pitchFamily="34" charset="-120"/>
                          <a:ea typeface="微軟正黑體" panose="020B0604030504040204" pitchFamily="34" charset="-120"/>
                        </a:rPr>
                        <a:t>TOTAL LIABILITIES AND EQUITY</a:t>
                      </a:r>
                    </a:p>
                  </a:txBody>
                  <a:tcPr marL="7620" marR="7620" marT="7620" marB="0" anchor="ctr">
                    <a:lnB w="38100" cap="flat" cmpd="sng" algn="ctr">
                      <a:solidFill>
                        <a:srgbClr val="CDEBFF"/>
                      </a:solidFill>
                      <a:prstDash val="solid"/>
                      <a:round/>
                      <a:headEnd type="none" w="med" len="med"/>
                      <a:tailEnd type="none" w="med" len="med"/>
                    </a:lnB>
                    <a:solidFill>
                      <a:srgbClr val="00B0F0"/>
                    </a:solidFill>
                  </a:tcPr>
                </a:tc>
                <a:tc>
                  <a:txBody>
                    <a:bodyPr/>
                    <a:lstStyle/>
                    <a:p>
                      <a:pPr algn="r" fontAlgn="ctr"/>
                      <a:r>
                        <a:rPr lang="en-US" altLang="zh-TW" sz="1200" b="1" i="0" u="none" strike="noStrike" dirty="0" smtClean="0">
                          <a:solidFill>
                            <a:schemeClr val="bg1"/>
                          </a:solidFill>
                          <a:effectLst/>
                          <a:latin typeface="微軟正黑體" panose="020B0604030504040204" pitchFamily="34" charset="-120"/>
                          <a:ea typeface="微軟正黑體" panose="020B0604030504040204" pitchFamily="34" charset="-120"/>
                        </a:rPr>
                        <a:t>191.39 </a:t>
                      </a:r>
                      <a:endPar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7620" marR="72000" marT="7620" marB="0" anchor="ctr">
                    <a:lnB w="38100" cap="flat" cmpd="sng" algn="ctr">
                      <a:solidFill>
                        <a:srgbClr val="CDEBFF"/>
                      </a:solidFill>
                      <a:prstDash val="solid"/>
                      <a:round/>
                      <a:headEnd type="none" w="med" len="med"/>
                      <a:tailEnd type="none" w="med" len="med"/>
                    </a:lnB>
                    <a:solidFill>
                      <a:srgbClr val="00B0F0"/>
                    </a:solidFill>
                  </a:tcPr>
                </a:tc>
                <a:tc>
                  <a:txBody>
                    <a:bodyPr/>
                    <a:lstStyle/>
                    <a:p>
                      <a:pPr algn="r" fontAlgn="ctr"/>
                      <a:r>
                        <a:rPr lang="en-US" altLang="zh-TW" sz="1200" b="1" i="0" u="none" strike="noStrike" dirty="0">
                          <a:solidFill>
                            <a:schemeClr val="bg1"/>
                          </a:solidFill>
                          <a:effectLst/>
                          <a:latin typeface="微軟正黑體" panose="020B0604030504040204" pitchFamily="34" charset="-120"/>
                          <a:ea typeface="微軟正黑體" panose="020B0604030504040204" pitchFamily="34" charset="-120"/>
                        </a:rPr>
                        <a:t>100.00%</a:t>
                      </a:r>
                    </a:p>
                  </a:txBody>
                  <a:tcPr marL="0" marR="0" marT="0" marB="0" anchor="ctr">
                    <a:lnR w="38100" cap="flat" cmpd="sng" algn="ctr">
                      <a:solidFill>
                        <a:srgbClr val="CDEBFF"/>
                      </a:solidFill>
                      <a:prstDash val="solid"/>
                      <a:round/>
                      <a:headEnd type="none" w="med" len="med"/>
                      <a:tailEnd type="none" w="med" len="med"/>
                    </a:lnR>
                    <a:lnB w="38100" cap="flat" cmpd="sng" algn="ctr">
                      <a:solidFill>
                        <a:srgbClr val="CDEBFF"/>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Disclaimer</a:t>
            </a:r>
            <a:endParaRPr lang="zh-TW" altLang="en-US" b="1" dirty="0">
              <a:effectLst/>
            </a:endParaRPr>
          </a:p>
        </p:txBody>
      </p:sp>
      <p:sp>
        <p:nvSpPr>
          <p:cNvPr id="6" name="內容版面配置區 5"/>
          <p:cNvSpPr>
            <a:spLocks noGrp="1"/>
          </p:cNvSpPr>
          <p:nvPr>
            <p:ph idx="1"/>
          </p:nvPr>
        </p:nvSpPr>
        <p:spPr/>
        <p:txBody>
          <a:bodyPr>
            <a:normAutofit fontScale="85000" lnSpcReduction="10000"/>
          </a:bodyPr>
          <a:lstStyle/>
          <a:p>
            <a:pPr>
              <a:lnSpc>
                <a:spcPct val="130000"/>
              </a:lnSpc>
              <a:spcBef>
                <a:spcPts val="300"/>
              </a:spcBef>
            </a:pPr>
            <a:r>
              <a:rPr lang="en-US" altLang="zh-TW" sz="2000" dirty="0"/>
              <a:t>This presentation is provided by Union Insurance Co., Ltd. (WWI). WWI makes no guarantees or warranties as to the accuracy, completeness or correctness of all the material contained in this presentation. After this presentation is released to the public, WWI undertakes no obligations to update any relevant data to reflect any changes hereafter.</a:t>
            </a:r>
          </a:p>
          <a:p>
            <a:pPr>
              <a:lnSpc>
                <a:spcPct val="130000"/>
              </a:lnSpc>
              <a:spcBef>
                <a:spcPts val="300"/>
              </a:spcBef>
            </a:pPr>
            <a:r>
              <a:rPr lang="en-US" altLang="zh-TW" sz="2000" dirty="0"/>
              <a:t>This presentation may contain forward-looking statements. Statements that are not historical facts, including statements relating to the implementation of strategic initiatives, future business development and economic performance are forward-looking statements, and are subject to uncertainties, risks, assumptions and other factors that could cause such statements to differ materially from actual future events or results.</a:t>
            </a:r>
          </a:p>
          <a:p>
            <a:pPr>
              <a:lnSpc>
                <a:spcPct val="130000"/>
              </a:lnSpc>
              <a:spcBef>
                <a:spcPts val="300"/>
              </a:spcBef>
            </a:pPr>
            <a:r>
              <a:rPr lang="en-US" altLang="zh-TW" sz="2000" dirty="0"/>
              <a:t>This presentation shall not be construed as an offer to buy or sell securities of the Company or as a guide to an offer.</a:t>
            </a:r>
          </a:p>
        </p:txBody>
      </p:sp>
      <p:sp>
        <p:nvSpPr>
          <p:cNvPr id="7" name="投影片編號版面配置區 6"/>
          <p:cNvSpPr>
            <a:spLocks noGrp="1"/>
          </p:cNvSpPr>
          <p:nvPr>
            <p:ph type="sldNum" sz="quarter" idx="4"/>
          </p:nvPr>
        </p:nvSpPr>
        <p:spPr/>
        <p:txBody>
          <a:bodyPr/>
          <a:lstStyle/>
          <a:p>
            <a:fld id="{D6E2819F-D66F-40B7-8515-ABD9D38670DF}" type="slidenum">
              <a:rPr lang="en-US" altLang="zh-TW" smtClean="0"/>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smtClean="0"/>
              <a:t>      Risk </a:t>
            </a:r>
            <a:r>
              <a:rPr lang="en-US" altLang="zh-TW" sz="3200" dirty="0"/>
              <a:t>Based Capital Ratio(RBC%)</a:t>
            </a:r>
            <a:endParaRPr lang="zh-TW" altLang="en-US" sz="3200"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20</a:t>
            </a:fld>
            <a:endParaRPr lang="en-US" altLang="zh-TW" dirty="0"/>
          </a:p>
        </p:txBody>
      </p:sp>
      <p:graphicFrame>
        <p:nvGraphicFramePr>
          <p:cNvPr id="6" name="圖表 5"/>
          <p:cNvGraphicFramePr>
            <a:graphicFrameLocks/>
          </p:cNvGraphicFramePr>
          <p:nvPr>
            <p:extLst>
              <p:ext uri="{D42A27DB-BD31-4B8C-83A1-F6EECF244321}">
                <p14:modId xmlns:p14="http://schemas.microsoft.com/office/powerpoint/2010/main" val="2814464474"/>
              </p:ext>
            </p:extLst>
          </p:nvPr>
        </p:nvGraphicFramePr>
        <p:xfrm>
          <a:off x="972000" y="1980000"/>
          <a:ext cx="7200000" cy="360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D6E2819F-D66F-40B7-8515-ABD9D38670DF}" type="slidenum">
              <a:rPr lang="en-US" altLang="zh-TW" smtClean="0"/>
              <a:pPr/>
              <a:t>21</a:t>
            </a:fld>
            <a:endParaRPr lang="en-US" altLang="zh-TW" dirty="0"/>
          </a:p>
        </p:txBody>
      </p:sp>
      <p:pic>
        <p:nvPicPr>
          <p:cNvPr id="8" name="圖片 7"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5616" y="1844824"/>
            <a:ext cx="1202286" cy="1556218"/>
          </a:xfrm>
          <a:prstGeom prst="rect">
            <a:avLst/>
          </a:prstGeom>
          <a:noFill/>
          <a:ln>
            <a:noFill/>
          </a:ln>
        </p:spPr>
      </p:pic>
      <p:sp>
        <p:nvSpPr>
          <p:cNvPr id="6" name="標題 6"/>
          <p:cNvSpPr txBox="1">
            <a:spLocks/>
          </p:cNvSpPr>
          <p:nvPr/>
        </p:nvSpPr>
        <p:spPr>
          <a:xfrm>
            <a:off x="2317902" y="1988840"/>
            <a:ext cx="7726706" cy="1224136"/>
          </a:xfrm>
          <a:prstGeom prst="rect">
            <a:avLst/>
          </a:prstGeom>
        </p:spPr>
        <p:txBody>
          <a:bodyPr vert="horz" lIns="91440" tIns="45720" rIns="91440" bIns="45720" rtlCol="0" anchor="t">
            <a:noAutofit/>
          </a:bodyPr>
          <a:lstStyle/>
          <a:p>
            <a:pPr>
              <a:spcBef>
                <a:spcPct val="0"/>
              </a:spcBef>
            </a:pPr>
            <a:r>
              <a:rPr lang="en-US" altLang="zh-TW" sz="4000" b="1" dirty="0">
                <a:solidFill>
                  <a:srgbClr val="777777"/>
                </a:solidFill>
                <a:latin typeface="Cambria Math" pitchFamily="18" charset="0"/>
                <a:ea typeface="Cambria Math" pitchFamily="18" charset="0"/>
                <a:cs typeface="+mj-cs"/>
              </a:rPr>
              <a:t>Sustainable Development Goals</a:t>
            </a:r>
          </a:p>
          <a:p>
            <a:pPr>
              <a:spcBef>
                <a:spcPct val="0"/>
              </a:spcBef>
            </a:pPr>
            <a:r>
              <a:rPr lang="en-US" altLang="zh-TW" sz="4000" b="1" dirty="0">
                <a:solidFill>
                  <a:srgbClr val="777777"/>
                </a:solidFill>
                <a:latin typeface="Cambria Math" pitchFamily="18" charset="0"/>
                <a:ea typeface="Cambria Math" pitchFamily="18" charset="0"/>
                <a:cs typeface="+mj-cs"/>
              </a:rPr>
              <a:t>(SDGs)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D6E2819F-D66F-40B7-8515-ABD9D38670DF}" type="slidenum">
              <a:rPr lang="en-US" altLang="zh-TW" smtClean="0"/>
              <a:pPr/>
              <a:t>22</a:t>
            </a:fld>
            <a:endParaRPr lang="en-US" altLang="zh-TW" dirty="0"/>
          </a:p>
        </p:txBody>
      </p:sp>
      <p:sp>
        <p:nvSpPr>
          <p:cNvPr id="13" name="標題 12"/>
          <p:cNvSpPr>
            <a:spLocks noGrp="1"/>
          </p:cNvSpPr>
          <p:nvPr>
            <p:ph type="title"/>
          </p:nvPr>
        </p:nvSpPr>
        <p:spPr>
          <a:xfrm>
            <a:off x="144064" y="692696"/>
            <a:ext cx="5867799" cy="504056"/>
          </a:xfrm>
        </p:spPr>
        <p:txBody>
          <a:bodyPr/>
          <a:lstStyle/>
          <a:p>
            <a:r>
              <a:rPr lang="en-US" altLang="zh-TW" sz="2400" dirty="0"/>
              <a:t>Corporate Social Responsibility(CSR)</a:t>
            </a:r>
            <a:endParaRPr lang="zh-TW" altLang="en-US" sz="2400" dirty="0"/>
          </a:p>
        </p:txBody>
      </p:sp>
      <p:graphicFrame>
        <p:nvGraphicFramePr>
          <p:cNvPr id="11" name="圖表 10"/>
          <p:cNvGraphicFramePr/>
          <p:nvPr>
            <p:extLst>
              <p:ext uri="{D42A27DB-BD31-4B8C-83A1-F6EECF244321}">
                <p14:modId xmlns:p14="http://schemas.microsoft.com/office/powerpoint/2010/main" val="890241205"/>
              </p:ext>
            </p:extLst>
          </p:nvPr>
        </p:nvGraphicFramePr>
        <p:xfrm>
          <a:off x="1135340" y="843116"/>
          <a:ext cx="6598920" cy="5250180"/>
        </p:xfrm>
        <a:graphic>
          <a:graphicData uri="http://schemas.openxmlformats.org/drawingml/2006/chart">
            <c:chart xmlns:c="http://schemas.openxmlformats.org/drawingml/2006/chart" xmlns:r="http://schemas.openxmlformats.org/officeDocument/2006/relationships" r:id="rId2"/>
          </a:graphicData>
        </a:graphic>
      </p:graphicFrame>
      <p:sp>
        <p:nvSpPr>
          <p:cNvPr id="12" name="文字方塊 11"/>
          <p:cNvSpPr txBox="1"/>
          <p:nvPr/>
        </p:nvSpPr>
        <p:spPr>
          <a:xfrm>
            <a:off x="7019925" y="3357563"/>
            <a:ext cx="2016572" cy="1015663"/>
          </a:xfrm>
          <a:prstGeom prst="rect">
            <a:avLst/>
          </a:prstGeom>
          <a:ln>
            <a:solidFill>
              <a:srgbClr val="A50F14"/>
            </a:solidFill>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defRPr/>
            </a:pPr>
            <a:r>
              <a:rPr lang="en-US" altLang="zh-TW" sz="1200" b="1" dirty="0">
                <a:solidFill>
                  <a:srgbClr val="A50F14"/>
                </a:solidFill>
                <a:latin typeface="Times New Roman" panose="02020603050405020304" pitchFamily="18" charset="0"/>
                <a:ea typeface="標楷體" pitchFamily="65" charset="-120"/>
                <a:cs typeface="Times New Roman" panose="02020603050405020304" pitchFamily="18" charset="0"/>
              </a:rPr>
              <a:t>●Promote Micro-insurance</a:t>
            </a:r>
          </a:p>
          <a:p>
            <a:pPr fontAlgn="auto">
              <a:spcBef>
                <a:spcPts val="0"/>
              </a:spcBef>
              <a:spcAft>
                <a:spcPts val="0"/>
              </a:spcAft>
              <a:defRPr/>
            </a:pPr>
            <a:r>
              <a:rPr lang="en-US" altLang="zh-TW" sz="1200" b="1" dirty="0">
                <a:solidFill>
                  <a:srgbClr val="A50F14"/>
                </a:solidFill>
                <a:latin typeface="Times New Roman" panose="02020603050405020304" pitchFamily="18" charset="0"/>
                <a:ea typeface="標楷體" pitchFamily="65" charset="-120"/>
                <a:cs typeface="Times New Roman" panose="02020603050405020304" pitchFamily="18" charset="0"/>
              </a:rPr>
              <a:t>●Giving back to Township</a:t>
            </a:r>
          </a:p>
          <a:p>
            <a:pPr fontAlgn="auto">
              <a:spcBef>
                <a:spcPts val="0"/>
              </a:spcBef>
              <a:spcAft>
                <a:spcPts val="0"/>
              </a:spcAft>
              <a:defRPr/>
            </a:pPr>
            <a:r>
              <a:rPr lang="en-US" altLang="zh-TW" sz="1200" b="1" dirty="0">
                <a:solidFill>
                  <a:srgbClr val="A50F14"/>
                </a:solidFill>
                <a:latin typeface="Times New Roman" panose="02020603050405020304" pitchFamily="18" charset="0"/>
                <a:ea typeface="標楷體" pitchFamily="65" charset="-120"/>
                <a:cs typeface="Times New Roman" panose="02020603050405020304" pitchFamily="18" charset="0"/>
              </a:rPr>
              <a:t>●Caring for the </a:t>
            </a:r>
            <a:r>
              <a:rPr lang="en-US" altLang="zh-TW" sz="1200" b="1" dirty="0" smtClean="0">
                <a:solidFill>
                  <a:srgbClr val="A50F14"/>
                </a:solidFill>
                <a:latin typeface="Times New Roman" panose="02020603050405020304" pitchFamily="18" charset="0"/>
                <a:ea typeface="標楷體" pitchFamily="65" charset="-120"/>
                <a:cs typeface="Times New Roman" panose="02020603050405020304" pitchFamily="18" charset="0"/>
              </a:rPr>
              <a:t>society</a:t>
            </a:r>
          </a:p>
          <a:p>
            <a:pPr marL="180975" indent="-180975" fontAlgn="auto">
              <a:spcBef>
                <a:spcPts val="0"/>
              </a:spcBef>
              <a:spcAft>
                <a:spcPts val="0"/>
              </a:spcAft>
              <a:defRPr/>
            </a:pPr>
            <a:r>
              <a:rPr kumimoji="0" lang="zh-TW" altLang="en-US" sz="1200" b="1" dirty="0" smtClean="0">
                <a:solidFill>
                  <a:srgbClr val="A50F14"/>
                </a:solidFill>
                <a:latin typeface="Times New Roman" panose="02020603050405020304" pitchFamily="18" charset="0"/>
                <a:ea typeface="標楷體" pitchFamily="65" charset="-120"/>
                <a:cs typeface="Times New Roman" panose="02020603050405020304" pitchFamily="18" charset="0"/>
              </a:rPr>
              <a:t>●</a:t>
            </a:r>
            <a:r>
              <a:rPr lang="en-US" altLang="zh-TW" sz="1200" b="1" dirty="0">
                <a:solidFill>
                  <a:srgbClr val="A50F14"/>
                </a:solidFill>
                <a:latin typeface="Times New Roman" panose="02020603050405020304" pitchFamily="18" charset="0"/>
                <a:ea typeface="標楷體" pitchFamily="65" charset="-120"/>
                <a:cs typeface="Times New Roman" panose="02020603050405020304" pitchFamily="18" charset="0"/>
              </a:rPr>
              <a:t>Form volunteers to participate</a:t>
            </a:r>
            <a:endParaRPr kumimoji="0" lang="zh-TW" altLang="en-US" sz="1200" b="1" dirty="0">
              <a:solidFill>
                <a:srgbClr val="A50F14"/>
              </a:solidFill>
              <a:latin typeface="Times New Roman" panose="02020603050405020304" pitchFamily="18" charset="0"/>
              <a:ea typeface="標楷體" pitchFamily="65" charset="-120"/>
              <a:cs typeface="Times New Roman" panose="02020603050405020304" pitchFamily="18" charset="0"/>
            </a:endParaRPr>
          </a:p>
        </p:txBody>
      </p:sp>
      <p:cxnSp>
        <p:nvCxnSpPr>
          <p:cNvPr id="14" name="直線接點 13"/>
          <p:cNvCxnSpPr/>
          <p:nvPr/>
        </p:nvCxnSpPr>
        <p:spPr>
          <a:xfrm flipV="1">
            <a:off x="6804025" y="3833814"/>
            <a:ext cx="215900" cy="792"/>
          </a:xfrm>
          <a:prstGeom prst="line">
            <a:avLst/>
          </a:prstGeom>
          <a:ln w="19050">
            <a:solidFill>
              <a:srgbClr val="A50F14"/>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553201" y="5229225"/>
            <a:ext cx="2483296" cy="830997"/>
          </a:xfrm>
          <a:prstGeom prst="rect">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en-US" altLang="zh-TW" sz="1200" b="1" dirty="0">
                <a:solidFill>
                  <a:schemeClr val="accent3">
                    <a:lumMod val="75000"/>
                  </a:schemeClr>
                </a:solidFill>
                <a:latin typeface="Times New Roman" panose="02020603050405020304" pitchFamily="18" charset="0"/>
                <a:ea typeface="標楷體" pitchFamily="65" charset="-120"/>
                <a:cs typeface="Times New Roman" panose="02020603050405020304" pitchFamily="18" charset="0"/>
              </a:rPr>
              <a:t>●Friendly work Environment</a:t>
            </a:r>
          </a:p>
          <a:p>
            <a:pPr fontAlgn="auto">
              <a:spcBef>
                <a:spcPts val="0"/>
              </a:spcBef>
              <a:spcAft>
                <a:spcPts val="0"/>
              </a:spcAft>
              <a:defRPr/>
            </a:pPr>
            <a:r>
              <a:rPr lang="en-US" altLang="zh-TW" sz="1200" b="1" dirty="0">
                <a:solidFill>
                  <a:schemeClr val="accent3">
                    <a:lumMod val="75000"/>
                  </a:schemeClr>
                </a:solidFill>
                <a:latin typeface="Times New Roman" panose="02020603050405020304" pitchFamily="18" charset="0"/>
                <a:ea typeface="標楷體" pitchFamily="65" charset="-120"/>
                <a:cs typeface="Times New Roman" panose="02020603050405020304" pitchFamily="18" charset="0"/>
              </a:rPr>
              <a:t>●Energy Saving</a:t>
            </a:r>
          </a:p>
          <a:p>
            <a:pPr fontAlgn="auto">
              <a:spcBef>
                <a:spcPts val="0"/>
              </a:spcBef>
              <a:spcAft>
                <a:spcPts val="0"/>
              </a:spcAft>
              <a:defRPr/>
            </a:pPr>
            <a:r>
              <a:rPr lang="en-US" altLang="zh-TW" sz="1200" b="1" dirty="0">
                <a:solidFill>
                  <a:schemeClr val="accent3">
                    <a:lumMod val="75000"/>
                  </a:schemeClr>
                </a:solidFill>
                <a:latin typeface="Times New Roman" panose="02020603050405020304" pitchFamily="18" charset="0"/>
                <a:ea typeface="標楷體" pitchFamily="65" charset="-120"/>
                <a:cs typeface="Times New Roman" panose="02020603050405020304" pitchFamily="18" charset="0"/>
              </a:rPr>
              <a:t>●Promote Digital Policies</a:t>
            </a:r>
          </a:p>
          <a:p>
            <a:pPr fontAlgn="auto">
              <a:spcBef>
                <a:spcPts val="0"/>
              </a:spcBef>
              <a:spcAft>
                <a:spcPts val="0"/>
              </a:spcAft>
              <a:defRPr/>
            </a:pPr>
            <a:r>
              <a:rPr lang="en-US" altLang="zh-TW" sz="1200" b="1" dirty="0">
                <a:solidFill>
                  <a:schemeClr val="accent3">
                    <a:lumMod val="75000"/>
                  </a:schemeClr>
                </a:solidFill>
                <a:latin typeface="Times New Roman" panose="02020603050405020304" pitchFamily="18" charset="0"/>
                <a:ea typeface="標楷體" pitchFamily="65" charset="-120"/>
                <a:cs typeface="Times New Roman" panose="02020603050405020304" pitchFamily="18" charset="0"/>
              </a:rPr>
              <a:t>●Evaluate Supplier Environment</a:t>
            </a:r>
            <a:endParaRPr kumimoji="0" lang="zh-TW" altLang="en-US" sz="1200" b="1" dirty="0">
              <a:solidFill>
                <a:schemeClr val="accent3">
                  <a:lumMod val="75000"/>
                </a:schemeClr>
              </a:solidFill>
              <a:latin typeface="Times New Roman" panose="02020603050405020304" pitchFamily="18" charset="0"/>
              <a:ea typeface="標楷體" pitchFamily="65" charset="-120"/>
              <a:cs typeface="Times New Roman" panose="02020603050405020304" pitchFamily="18" charset="0"/>
            </a:endParaRPr>
          </a:p>
        </p:txBody>
      </p:sp>
      <p:cxnSp>
        <p:nvCxnSpPr>
          <p:cNvPr id="16" name="直線接點 15"/>
          <p:cNvCxnSpPr/>
          <p:nvPr/>
        </p:nvCxnSpPr>
        <p:spPr>
          <a:xfrm>
            <a:off x="6011863" y="5373689"/>
            <a:ext cx="541337" cy="28755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144064" y="4731544"/>
            <a:ext cx="2267696" cy="1569660"/>
          </a:xfrm>
          <a:prstGeom prst="rect">
            <a:avLst/>
          </a:prstGeom>
          <a:ln w="19050">
            <a:solidFill>
              <a:schemeClr val="accent4">
                <a:lumMod val="75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marL="180975" indent="-180975" fontAlgn="auto">
              <a:spcBef>
                <a:spcPts val="0"/>
              </a:spcBef>
              <a:spcAft>
                <a:spcPts val="0"/>
              </a:spcAft>
              <a:defRPr/>
            </a:pPr>
            <a:r>
              <a:rPr lang="en-US" altLang="zh-TW" sz="1200" b="1" dirty="0">
                <a:solidFill>
                  <a:schemeClr val="accent4">
                    <a:lumMod val="75000"/>
                  </a:schemeClr>
                </a:solidFill>
                <a:latin typeface="Times New Roman" panose="02020603050405020304" pitchFamily="18" charset="0"/>
                <a:ea typeface="標楷體" pitchFamily="65" charset="-120"/>
                <a:cs typeface="Times New Roman" panose="02020603050405020304" pitchFamily="18" charset="0"/>
              </a:rPr>
              <a:t>●Offer Employment Opportunities</a:t>
            </a:r>
          </a:p>
          <a:p>
            <a:pPr fontAlgn="auto">
              <a:spcBef>
                <a:spcPts val="0"/>
              </a:spcBef>
              <a:spcAft>
                <a:spcPts val="0"/>
              </a:spcAft>
              <a:defRPr/>
            </a:pPr>
            <a:r>
              <a:rPr lang="en-US" altLang="zh-TW" sz="1200" b="1" dirty="0">
                <a:solidFill>
                  <a:schemeClr val="accent4">
                    <a:lumMod val="75000"/>
                  </a:schemeClr>
                </a:solidFill>
                <a:latin typeface="Times New Roman" panose="02020603050405020304" pitchFamily="18" charset="0"/>
                <a:ea typeface="標楷體" pitchFamily="65" charset="-120"/>
                <a:cs typeface="Times New Roman" panose="02020603050405020304" pitchFamily="18" charset="0"/>
              </a:rPr>
              <a:t>●Value Industrial Relations</a:t>
            </a:r>
          </a:p>
          <a:p>
            <a:pPr fontAlgn="auto">
              <a:spcBef>
                <a:spcPts val="0"/>
              </a:spcBef>
              <a:spcAft>
                <a:spcPts val="0"/>
              </a:spcAft>
              <a:defRPr/>
            </a:pPr>
            <a:r>
              <a:rPr lang="en-US" altLang="zh-TW" sz="1200" b="1" dirty="0">
                <a:solidFill>
                  <a:schemeClr val="accent4">
                    <a:lumMod val="75000"/>
                  </a:schemeClr>
                </a:solidFill>
                <a:latin typeface="Times New Roman" panose="02020603050405020304" pitchFamily="18" charset="0"/>
                <a:ea typeface="標楷體" pitchFamily="65" charset="-120"/>
                <a:cs typeface="Times New Roman" panose="02020603050405020304" pitchFamily="18" charset="0"/>
              </a:rPr>
              <a:t>●Hence Salary Structure</a:t>
            </a:r>
          </a:p>
          <a:p>
            <a:pPr fontAlgn="auto">
              <a:spcBef>
                <a:spcPts val="0"/>
              </a:spcBef>
              <a:spcAft>
                <a:spcPts val="0"/>
              </a:spcAft>
              <a:defRPr/>
            </a:pPr>
            <a:r>
              <a:rPr lang="en-US" altLang="zh-TW" sz="1200" b="1" dirty="0">
                <a:solidFill>
                  <a:schemeClr val="accent4">
                    <a:lumMod val="75000"/>
                  </a:schemeClr>
                </a:solidFill>
                <a:latin typeface="Times New Roman" panose="02020603050405020304" pitchFamily="18" charset="0"/>
                <a:ea typeface="標楷體" pitchFamily="65" charset="-120"/>
                <a:cs typeface="Times New Roman" panose="02020603050405020304" pitchFamily="18" charset="0"/>
              </a:rPr>
              <a:t>●Enforce Labor Safety</a:t>
            </a:r>
          </a:p>
          <a:p>
            <a:pPr marL="180975" indent="-180975" fontAlgn="auto">
              <a:spcBef>
                <a:spcPts val="0"/>
              </a:spcBef>
              <a:spcAft>
                <a:spcPts val="0"/>
              </a:spcAft>
              <a:defRPr/>
            </a:pPr>
            <a:r>
              <a:rPr lang="en-US" altLang="zh-TW" sz="1200" b="1" dirty="0">
                <a:solidFill>
                  <a:schemeClr val="accent4">
                    <a:lumMod val="75000"/>
                  </a:schemeClr>
                </a:solidFill>
                <a:latin typeface="Times New Roman" panose="02020603050405020304" pitchFamily="18" charset="0"/>
                <a:ea typeface="標楷體" pitchFamily="65" charset="-120"/>
                <a:cs typeface="Times New Roman" panose="02020603050405020304" pitchFamily="18" charset="0"/>
              </a:rPr>
              <a:t>●Enhance high quality training</a:t>
            </a:r>
          </a:p>
          <a:p>
            <a:pPr fontAlgn="auto">
              <a:spcBef>
                <a:spcPts val="0"/>
              </a:spcBef>
              <a:spcAft>
                <a:spcPts val="0"/>
              </a:spcAft>
              <a:defRPr/>
            </a:pPr>
            <a:r>
              <a:rPr lang="en-US" altLang="zh-TW" sz="1200" b="1" dirty="0">
                <a:solidFill>
                  <a:schemeClr val="accent4">
                    <a:lumMod val="75000"/>
                  </a:schemeClr>
                </a:solidFill>
                <a:latin typeface="Times New Roman" panose="02020603050405020304" pitchFamily="18" charset="0"/>
                <a:ea typeface="標楷體" pitchFamily="65" charset="-120"/>
                <a:cs typeface="Times New Roman" panose="02020603050405020304" pitchFamily="18" charset="0"/>
              </a:rPr>
              <a:t>●Gender equality</a:t>
            </a:r>
            <a:endParaRPr kumimoji="0" lang="zh-TW" altLang="en-US" sz="1200" b="1" dirty="0">
              <a:solidFill>
                <a:schemeClr val="accent4">
                  <a:lumMod val="75000"/>
                </a:schemeClr>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a:stCxn id="17" idx="3"/>
          </p:cNvCxnSpPr>
          <p:nvPr/>
        </p:nvCxnSpPr>
        <p:spPr>
          <a:xfrm flipV="1">
            <a:off x="2411760" y="5373689"/>
            <a:ext cx="720080" cy="142685"/>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144064" y="2799089"/>
            <a:ext cx="1982553" cy="101566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altLang="zh-TW" sz="1200" b="1" dirty="0">
                <a:solidFill>
                  <a:schemeClr val="accent5">
                    <a:lumMod val="75000"/>
                  </a:schemeClr>
                </a:solidFill>
                <a:latin typeface="Times New Roman" panose="02020603050405020304" pitchFamily="18" charset="0"/>
                <a:ea typeface="標楷體" pitchFamily="65" charset="-120"/>
                <a:cs typeface="Times New Roman" panose="02020603050405020304" pitchFamily="18" charset="0"/>
              </a:rPr>
              <a:t>●Protect Customer Rights</a:t>
            </a:r>
          </a:p>
          <a:p>
            <a:pPr marL="180975" indent="-180975" fontAlgn="auto">
              <a:spcBef>
                <a:spcPts val="0"/>
              </a:spcBef>
              <a:spcAft>
                <a:spcPts val="0"/>
              </a:spcAft>
              <a:defRPr/>
            </a:pPr>
            <a:r>
              <a:rPr lang="en-US" altLang="zh-TW" sz="1200" b="1" dirty="0">
                <a:solidFill>
                  <a:schemeClr val="accent5">
                    <a:lumMod val="75000"/>
                  </a:schemeClr>
                </a:solidFill>
                <a:latin typeface="Times New Roman" panose="02020603050405020304" pitchFamily="18" charset="0"/>
                <a:ea typeface="標楷體" pitchFamily="65" charset="-120"/>
                <a:cs typeface="Times New Roman" panose="02020603050405020304" pitchFamily="18" charset="0"/>
              </a:rPr>
              <a:t>●Offer Customer Complaint Mechanism</a:t>
            </a:r>
          </a:p>
          <a:p>
            <a:pPr marL="180975" indent="-180975" fontAlgn="auto">
              <a:spcBef>
                <a:spcPts val="0"/>
              </a:spcBef>
              <a:spcAft>
                <a:spcPts val="0"/>
              </a:spcAft>
              <a:defRPr/>
            </a:pPr>
            <a:r>
              <a:rPr lang="en-US" altLang="zh-TW" sz="1200" b="1" dirty="0" smtClean="0">
                <a:solidFill>
                  <a:schemeClr val="accent5">
                    <a:lumMod val="75000"/>
                  </a:schemeClr>
                </a:solidFill>
                <a:latin typeface="Times New Roman" panose="02020603050405020304" pitchFamily="18" charset="0"/>
                <a:ea typeface="標楷體" pitchFamily="65" charset="-120"/>
                <a:cs typeface="Times New Roman" panose="02020603050405020304" pitchFamily="18" charset="0"/>
              </a:rPr>
              <a:t>●Personal Information Protection</a:t>
            </a:r>
            <a:endParaRPr lang="en-US" altLang="zh-TW" sz="1200" b="1" dirty="0">
              <a:solidFill>
                <a:schemeClr val="accent5">
                  <a:lumMod val="75000"/>
                </a:schemeClr>
              </a:solidFill>
              <a:latin typeface="Times New Roman" panose="02020603050405020304" pitchFamily="18" charset="0"/>
              <a:ea typeface="標楷體" pitchFamily="65" charset="-120"/>
              <a:cs typeface="Times New Roman" panose="02020603050405020304" pitchFamily="18" charset="0"/>
            </a:endParaRPr>
          </a:p>
        </p:txBody>
      </p:sp>
      <p:cxnSp>
        <p:nvCxnSpPr>
          <p:cNvPr id="25" name="直線接點 24"/>
          <p:cNvCxnSpPr>
            <a:stCxn id="24" idx="3"/>
          </p:cNvCxnSpPr>
          <p:nvPr/>
        </p:nvCxnSpPr>
        <p:spPr>
          <a:xfrm flipV="1">
            <a:off x="2126617" y="3140970"/>
            <a:ext cx="213135" cy="165951"/>
          </a:xfrm>
          <a:prstGeom prst="line">
            <a:avLst/>
          </a:prstGeom>
          <a:ln/>
        </p:spPr>
        <p:style>
          <a:lnRef idx="2">
            <a:schemeClr val="accent5"/>
          </a:lnRef>
          <a:fillRef idx="1">
            <a:schemeClr val="lt1"/>
          </a:fillRef>
          <a:effectRef idx="0">
            <a:schemeClr val="accent5"/>
          </a:effectRef>
          <a:fontRef idx="minor">
            <a:schemeClr val="dk1"/>
          </a:fontRef>
        </p:style>
      </p:cxnSp>
      <p:sp>
        <p:nvSpPr>
          <p:cNvPr id="26" name="文字方塊 25"/>
          <p:cNvSpPr txBox="1"/>
          <p:nvPr/>
        </p:nvSpPr>
        <p:spPr>
          <a:xfrm>
            <a:off x="144064" y="1341438"/>
            <a:ext cx="2411712"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marL="180975" indent="-180975" fontAlgn="auto">
              <a:spcBef>
                <a:spcPts val="0"/>
              </a:spcBef>
              <a:spcAft>
                <a:spcPts val="0"/>
              </a:spcAft>
              <a:defRPr/>
            </a:pPr>
            <a:r>
              <a:rPr lang="en-US" altLang="zh-TW" sz="1200" b="1" dirty="0">
                <a:solidFill>
                  <a:schemeClr val="accent6">
                    <a:lumMod val="75000"/>
                  </a:schemeClr>
                </a:solidFill>
                <a:latin typeface="Times New Roman" panose="02020603050405020304" pitchFamily="18" charset="0"/>
                <a:ea typeface="標楷體" pitchFamily="65" charset="-120"/>
                <a:cs typeface="Times New Roman" panose="02020603050405020304" pitchFamily="18" charset="0"/>
              </a:rPr>
              <a:t>●Digital financial enhancement </a:t>
            </a:r>
            <a:r>
              <a:rPr lang="en-US" altLang="zh-TW" sz="1200" b="1" dirty="0" smtClean="0">
                <a:solidFill>
                  <a:schemeClr val="accent6">
                    <a:lumMod val="75000"/>
                  </a:schemeClr>
                </a:solidFill>
                <a:latin typeface="Times New Roman" panose="02020603050405020304" pitchFamily="18" charset="0"/>
                <a:ea typeface="標楷體" pitchFamily="65" charset="-120"/>
                <a:cs typeface="Times New Roman" panose="02020603050405020304" pitchFamily="18" charset="0"/>
              </a:rPr>
              <a:t>services</a:t>
            </a:r>
          </a:p>
          <a:p>
            <a:pPr fontAlgn="auto">
              <a:spcBef>
                <a:spcPts val="0"/>
              </a:spcBef>
              <a:spcAft>
                <a:spcPts val="0"/>
              </a:spcAft>
              <a:defRPr/>
            </a:pPr>
            <a:r>
              <a:rPr lang="en-US" altLang="zh-TW" sz="1200" b="1" dirty="0" smtClean="0">
                <a:solidFill>
                  <a:schemeClr val="accent6">
                    <a:lumMod val="75000"/>
                  </a:schemeClr>
                </a:solidFill>
                <a:latin typeface="Times New Roman" panose="02020603050405020304" pitchFamily="18" charset="0"/>
                <a:ea typeface="標楷體" pitchFamily="65" charset="-120"/>
                <a:cs typeface="Times New Roman" panose="02020603050405020304" pitchFamily="18" charset="0"/>
              </a:rPr>
              <a:t>●</a:t>
            </a:r>
            <a:r>
              <a:rPr lang="en-US" altLang="zh-TW" sz="1200" b="1" dirty="0">
                <a:solidFill>
                  <a:schemeClr val="accent6">
                    <a:lumMod val="75000"/>
                  </a:schemeClr>
                </a:solidFill>
                <a:latin typeface="Times New Roman" panose="02020603050405020304" pitchFamily="18" charset="0"/>
                <a:ea typeface="標楷體" pitchFamily="65" charset="-120"/>
                <a:cs typeface="Times New Roman" panose="02020603050405020304" pitchFamily="18" charset="0"/>
              </a:rPr>
              <a:t>Develop sustainable products</a:t>
            </a:r>
            <a:endParaRPr kumimoji="0" lang="en-US" altLang="zh-TW" sz="1200" b="1" dirty="0">
              <a:solidFill>
                <a:schemeClr val="accent6">
                  <a:lumMod val="75000"/>
                </a:schemeClr>
              </a:solidFill>
              <a:latin typeface="Times New Roman" panose="02020603050405020304" pitchFamily="18" charset="0"/>
              <a:ea typeface="標楷體" pitchFamily="65" charset="-120"/>
              <a:cs typeface="Times New Roman" panose="02020603050405020304" pitchFamily="18" charset="0"/>
            </a:endParaRPr>
          </a:p>
        </p:txBody>
      </p:sp>
      <p:cxnSp>
        <p:nvCxnSpPr>
          <p:cNvPr id="27" name="直線接點 26"/>
          <p:cNvCxnSpPr>
            <a:stCxn id="26" idx="3"/>
          </p:cNvCxnSpPr>
          <p:nvPr/>
        </p:nvCxnSpPr>
        <p:spPr>
          <a:xfrm>
            <a:off x="2555776" y="1664604"/>
            <a:ext cx="648990" cy="88739"/>
          </a:xfrm>
          <a:prstGeom prst="line">
            <a:avLst/>
          </a:prstGeom>
          <a:ln/>
        </p:spPr>
        <p:style>
          <a:lnRef idx="2">
            <a:schemeClr val="accent6"/>
          </a:lnRef>
          <a:fillRef idx="1">
            <a:schemeClr val="lt1"/>
          </a:fillRef>
          <a:effectRef idx="0">
            <a:schemeClr val="accent6"/>
          </a:effectRef>
          <a:fontRef idx="minor">
            <a:schemeClr val="dk1"/>
          </a:fontRef>
        </p:style>
      </p:cxnSp>
      <p:sp>
        <p:nvSpPr>
          <p:cNvPr id="28" name="文字方塊 27"/>
          <p:cNvSpPr txBox="1"/>
          <p:nvPr/>
        </p:nvSpPr>
        <p:spPr>
          <a:xfrm>
            <a:off x="6633795" y="1060845"/>
            <a:ext cx="2412727"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defRPr/>
            </a:pPr>
            <a:r>
              <a:rPr lang="zh-TW" altLang="en-US" sz="1200" b="1" dirty="0" smtClean="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rPr>
              <a:t>●</a:t>
            </a:r>
            <a:r>
              <a:rPr lang="en-US" altLang="zh-TW" sz="1200" b="1" dirty="0" smtClean="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rPr>
              <a:t>Diversified Board</a:t>
            </a:r>
          </a:p>
          <a:p>
            <a:pPr marL="180975" indent="-180975" fontAlgn="auto">
              <a:spcBef>
                <a:spcPts val="0"/>
              </a:spcBef>
              <a:spcAft>
                <a:spcPts val="0"/>
              </a:spcAft>
              <a:defRPr/>
            </a:pPr>
            <a:r>
              <a:rPr lang="zh-TW" altLang="en-US" sz="1200" b="1" dirty="0" smtClean="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rPr>
              <a:t>●</a:t>
            </a:r>
            <a:r>
              <a:rPr lang="en-US" altLang="zh-TW" sz="1200" b="1" dirty="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rPr>
              <a:t>Comply with various laws and regulations</a:t>
            </a:r>
            <a:endParaRPr kumimoji="0" lang="en-US" altLang="zh-TW" sz="1200" b="1" dirty="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endParaRPr>
          </a:p>
          <a:p>
            <a:pPr marL="180975" indent="-180975">
              <a:defRPr/>
            </a:pPr>
            <a:r>
              <a:rPr lang="zh-TW" altLang="en-US" sz="1200" b="1" dirty="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rPr>
              <a:t>●</a:t>
            </a:r>
            <a:r>
              <a:rPr lang="en-US" altLang="zh-TW" sz="1200" b="1" dirty="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rPr>
              <a:t>Anti-Money laundering/ Countering the financing of terrorism</a:t>
            </a:r>
          </a:p>
          <a:p>
            <a:pPr fontAlgn="auto">
              <a:spcBef>
                <a:spcPts val="0"/>
              </a:spcBef>
              <a:spcAft>
                <a:spcPts val="0"/>
              </a:spcAft>
              <a:defRPr/>
            </a:pPr>
            <a:r>
              <a:rPr kumimoji="0" lang="zh-TW" altLang="en-US" sz="1200" b="1" dirty="0" smtClean="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rPr>
              <a:t>●</a:t>
            </a:r>
            <a:r>
              <a:rPr lang="en-US" altLang="zh-TW" sz="1200" b="1" dirty="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rPr>
              <a:t>Principle of Fair Hospitality</a:t>
            </a:r>
            <a:endParaRPr kumimoji="0" lang="zh-TW" altLang="en-US" sz="1200" b="1" dirty="0">
              <a:solidFill>
                <a:schemeClr val="accent1">
                  <a:lumMod val="75000"/>
                </a:schemeClr>
              </a:solidFill>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a:endCxn id="28" idx="1"/>
          </p:cNvCxnSpPr>
          <p:nvPr/>
        </p:nvCxnSpPr>
        <p:spPr>
          <a:xfrm flipV="1">
            <a:off x="6094492" y="1753343"/>
            <a:ext cx="539303" cy="15313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812679" y="2999265"/>
            <a:ext cx="1521184" cy="861774"/>
          </a:xfrm>
          <a:prstGeom prst="rect">
            <a:avLst/>
          </a:prstGeom>
        </p:spPr>
        <p:txBody>
          <a:bodyPr wrap="square">
            <a:spAutoFit/>
          </a:bodyPr>
          <a:lstStyle/>
          <a:p>
            <a:pPr algn="ctr"/>
            <a:r>
              <a:rPr lang="en-US" altLang="zh-TW" sz="3200" b="1" dirty="0">
                <a:solidFill>
                  <a:srgbClr val="AF9141"/>
                </a:solidFill>
                <a:latin typeface="微軟正黑體" pitchFamily="34" charset="-120"/>
                <a:ea typeface="微軟正黑體" pitchFamily="34" charset="-120"/>
              </a:rPr>
              <a:t>CSR</a:t>
            </a:r>
          </a:p>
          <a:p>
            <a:pPr algn="ctr"/>
            <a:r>
              <a:rPr lang="en-US" altLang="zh-TW" b="1" dirty="0" smtClean="0">
                <a:solidFill>
                  <a:srgbClr val="AF9141"/>
                </a:solidFill>
                <a:latin typeface="微軟正黑體" pitchFamily="34" charset="-120"/>
                <a:ea typeface="微軟正黑體" pitchFamily="34" charset="-120"/>
              </a:rPr>
              <a:t>Committee</a:t>
            </a:r>
            <a:endParaRPr lang="zh-TW" altLang="zh-TW" b="1" dirty="0">
              <a:solidFill>
                <a:srgbClr val="AF914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Autofit/>
          </a:bodyPr>
          <a:lstStyle/>
          <a:p>
            <a:r>
              <a:rPr lang="en-US" altLang="zh-TW" sz="2800" dirty="0"/>
              <a:t>Corporate Governance –</a:t>
            </a:r>
            <a:br>
              <a:rPr lang="en-US" altLang="zh-TW" sz="2800" dirty="0"/>
            </a:br>
            <a:r>
              <a:rPr lang="en-US" altLang="zh-TW" sz="2800" dirty="0"/>
              <a:t> Financial Strength Rating</a:t>
            </a:r>
            <a:endParaRPr lang="zh-TW" altLang="en-US" sz="2800" dirty="0"/>
          </a:p>
        </p:txBody>
      </p:sp>
      <p:sp>
        <p:nvSpPr>
          <p:cNvPr id="7" name="內容版面配置區 6"/>
          <p:cNvSpPr>
            <a:spLocks noGrp="1"/>
          </p:cNvSpPr>
          <p:nvPr>
            <p:ph idx="1"/>
          </p:nvPr>
        </p:nvSpPr>
        <p:spPr/>
        <p:txBody>
          <a:bodyPr>
            <a:noAutofit/>
          </a:bodyPr>
          <a:lstStyle/>
          <a:p>
            <a:pPr>
              <a:tabLst>
                <a:tab pos="4657725" algn="l"/>
                <a:tab pos="6276975" algn="l"/>
              </a:tabLst>
            </a:pPr>
            <a:r>
              <a:rPr lang="en-US" altLang="zh-TW" sz="2400" dirty="0" smtClean="0">
                <a:latin typeface="Tahoma" pitchFamily="34" charset="0"/>
                <a:ea typeface="Tahoma" pitchFamily="34" charset="0"/>
                <a:cs typeface="Tahoma" pitchFamily="34" charset="0"/>
              </a:rPr>
              <a:t>Standard &amp; Poor‘s</a:t>
            </a:r>
            <a:r>
              <a:rPr lang="zh-TW" altLang="en-US" sz="2400" dirty="0" smtClean="0"/>
              <a:t>：</a:t>
            </a:r>
            <a:endParaRPr lang="en-US" altLang="zh-TW" sz="2400" dirty="0" smtClean="0"/>
          </a:p>
          <a:p>
            <a:pPr>
              <a:buNone/>
              <a:tabLst>
                <a:tab pos="4657725" algn="l"/>
                <a:tab pos="6276975" algn="l"/>
              </a:tabLst>
            </a:pPr>
            <a:r>
              <a:rPr lang="zh-TW" altLang="en-US" sz="2400" dirty="0" smtClean="0">
                <a:solidFill>
                  <a:srgbClr val="FF0000"/>
                </a:solidFill>
              </a:rPr>
              <a:t>　 </a:t>
            </a:r>
            <a:r>
              <a:rPr lang="en-US" altLang="zh-TW" sz="2400" dirty="0">
                <a:solidFill>
                  <a:srgbClr val="FF0000"/>
                </a:solidFill>
              </a:rPr>
              <a:t>A-</a:t>
            </a:r>
            <a:r>
              <a:rPr lang="zh-TW" altLang="en-US" sz="2400" dirty="0" smtClean="0"/>
              <a:t>；</a:t>
            </a:r>
            <a:r>
              <a:rPr lang="en-US" altLang="zh-TW" sz="2400" dirty="0"/>
              <a:t>Outlook</a:t>
            </a:r>
            <a:r>
              <a:rPr lang="zh-TW" altLang="en-US" sz="2400" dirty="0" smtClean="0"/>
              <a:t>：</a:t>
            </a:r>
            <a:r>
              <a:rPr lang="en-US" altLang="zh-TW" sz="2400" dirty="0">
                <a:solidFill>
                  <a:srgbClr val="FF0000"/>
                </a:solidFill>
              </a:rPr>
              <a:t>Stable</a:t>
            </a:r>
          </a:p>
          <a:p>
            <a:pPr>
              <a:tabLst>
                <a:tab pos="4657725" algn="l"/>
                <a:tab pos="6276975" algn="l"/>
              </a:tabLst>
            </a:pPr>
            <a:r>
              <a:rPr lang="en-US" altLang="zh-TW" sz="2400" dirty="0" smtClean="0">
                <a:latin typeface="Tahoma" pitchFamily="34" charset="0"/>
                <a:ea typeface="Tahoma" pitchFamily="34" charset="0"/>
                <a:cs typeface="Tahoma" pitchFamily="34" charset="0"/>
              </a:rPr>
              <a:t>Taiwan Ratings</a:t>
            </a:r>
            <a:r>
              <a:rPr lang="zh-TW" altLang="en-US" sz="2400" dirty="0" smtClean="0"/>
              <a:t>：</a:t>
            </a:r>
            <a:endParaRPr lang="en-US" altLang="zh-TW" sz="2400" dirty="0" smtClean="0"/>
          </a:p>
          <a:p>
            <a:pPr>
              <a:buNone/>
              <a:tabLst>
                <a:tab pos="4657725" algn="l"/>
                <a:tab pos="6276975" algn="l"/>
              </a:tabLst>
            </a:pPr>
            <a:r>
              <a:rPr lang="zh-TW" altLang="en-US" sz="2400" dirty="0" smtClean="0">
                <a:solidFill>
                  <a:srgbClr val="FF0000"/>
                </a:solidFill>
              </a:rPr>
              <a:t>　 </a:t>
            </a:r>
            <a:r>
              <a:rPr lang="en-US" altLang="zh-TW" sz="2400" dirty="0" err="1">
                <a:solidFill>
                  <a:srgbClr val="FF0000"/>
                </a:solidFill>
              </a:rPr>
              <a:t>twAA</a:t>
            </a:r>
            <a:r>
              <a:rPr lang="zh-TW" altLang="en-US" sz="2400" dirty="0">
                <a:solidFill>
                  <a:srgbClr val="FF0000"/>
                </a:solidFill>
              </a:rPr>
              <a:t> </a:t>
            </a:r>
            <a:r>
              <a:rPr lang="zh-TW" altLang="en-US" sz="2400" dirty="0" smtClean="0"/>
              <a:t>；</a:t>
            </a:r>
            <a:r>
              <a:rPr lang="en-US" altLang="zh-TW" sz="2400" dirty="0"/>
              <a:t>Outlook</a:t>
            </a:r>
            <a:r>
              <a:rPr lang="zh-TW" altLang="en-US" sz="2400" dirty="0" smtClean="0"/>
              <a:t>：</a:t>
            </a:r>
            <a:r>
              <a:rPr lang="en-US" altLang="zh-TW" sz="2400" dirty="0">
                <a:solidFill>
                  <a:srgbClr val="FF0000"/>
                </a:solidFill>
              </a:rPr>
              <a:t>Stable</a:t>
            </a:r>
            <a:endParaRPr lang="zh-TW" altLang="en-US" sz="2400" dirty="0">
              <a:solidFill>
                <a:srgbClr val="FF0000"/>
              </a:solidFill>
            </a:endParaRPr>
          </a:p>
          <a:p>
            <a:pPr>
              <a:tabLst>
                <a:tab pos="4657725" algn="l"/>
                <a:tab pos="6276975" algn="l"/>
              </a:tabLst>
            </a:pPr>
            <a:r>
              <a:rPr lang="en-US" altLang="zh-TW" sz="2400" dirty="0" smtClean="0">
                <a:latin typeface="Tahoma" pitchFamily="34" charset="0"/>
                <a:ea typeface="Tahoma" pitchFamily="34" charset="0"/>
                <a:cs typeface="Tahoma" pitchFamily="34" charset="0"/>
              </a:rPr>
              <a:t>A.M. Best</a:t>
            </a:r>
            <a:r>
              <a:rPr lang="zh-TW" altLang="en-US" sz="2400" dirty="0" smtClean="0">
                <a:latin typeface="Tahoma" pitchFamily="34" charset="0"/>
                <a:cs typeface="Tahoma" pitchFamily="34" charset="0"/>
              </a:rPr>
              <a:t> </a:t>
            </a:r>
            <a:r>
              <a:rPr lang="en-US" altLang="zh-TW" sz="2400" dirty="0" smtClean="0">
                <a:latin typeface="Tahoma" pitchFamily="34" charset="0"/>
                <a:ea typeface="Tahoma" pitchFamily="34" charset="0"/>
                <a:cs typeface="Tahoma" pitchFamily="34" charset="0"/>
              </a:rPr>
              <a:t>Company</a:t>
            </a:r>
            <a:r>
              <a:rPr lang="zh-TW" altLang="en-US" sz="2400" dirty="0" smtClean="0"/>
              <a:t>：</a:t>
            </a:r>
            <a:endParaRPr lang="en-US" altLang="zh-TW" sz="2400" dirty="0" smtClean="0"/>
          </a:p>
          <a:p>
            <a:pPr>
              <a:buNone/>
              <a:tabLst>
                <a:tab pos="4657725" algn="l"/>
                <a:tab pos="6276975" algn="l"/>
              </a:tabLst>
            </a:pPr>
            <a:r>
              <a:rPr lang="zh-TW" altLang="en-US" sz="2400" dirty="0" smtClean="0">
                <a:solidFill>
                  <a:srgbClr val="FF0000"/>
                </a:solidFill>
              </a:rPr>
              <a:t>　 </a:t>
            </a:r>
            <a:r>
              <a:rPr lang="en-US" altLang="zh-TW" sz="2400" dirty="0">
                <a:solidFill>
                  <a:srgbClr val="FF0000"/>
                </a:solidFill>
              </a:rPr>
              <a:t>A- (Excellent)</a:t>
            </a:r>
            <a:r>
              <a:rPr lang="zh-TW" altLang="en-US" sz="2400" dirty="0" smtClean="0">
                <a:solidFill>
                  <a:srgbClr val="C39B00"/>
                </a:solidFill>
              </a:rPr>
              <a:t> </a:t>
            </a:r>
            <a:r>
              <a:rPr lang="zh-TW" altLang="en-US" sz="2400" dirty="0" smtClean="0"/>
              <a:t>；</a:t>
            </a:r>
            <a:r>
              <a:rPr lang="en-US" altLang="zh-TW" sz="2400" dirty="0"/>
              <a:t>Outlook</a:t>
            </a:r>
            <a:r>
              <a:rPr lang="zh-TW" altLang="en-US" sz="2400" dirty="0" smtClean="0"/>
              <a:t>：</a:t>
            </a:r>
            <a:r>
              <a:rPr lang="en-US" altLang="zh-TW" sz="2400" dirty="0">
                <a:solidFill>
                  <a:srgbClr val="FF0000"/>
                </a:solidFill>
              </a:rPr>
              <a:t>Stable</a:t>
            </a:r>
            <a:endParaRPr lang="zh-TW" altLang="en-US" sz="2400" dirty="0">
              <a:solidFill>
                <a:srgbClr val="FF0000"/>
              </a:solidFill>
            </a:endParaRPr>
          </a:p>
          <a:p>
            <a:pPr>
              <a:buBlip>
                <a:blip r:embed="rId2"/>
              </a:buBlip>
              <a:tabLst>
                <a:tab pos="4657725" algn="l"/>
                <a:tab pos="6276975" algn="l"/>
              </a:tabLst>
            </a:pPr>
            <a:r>
              <a:rPr lang="en-US" altLang="zh-TW" sz="2400" dirty="0" smtClean="0"/>
              <a:t>RBC</a:t>
            </a:r>
            <a:r>
              <a:rPr lang="zh-TW" altLang="en-US" sz="2400" dirty="0" smtClean="0"/>
              <a:t>％：</a:t>
            </a:r>
            <a:r>
              <a:rPr lang="en-US" altLang="zh-TW" sz="2400" dirty="0">
                <a:solidFill>
                  <a:srgbClr val="FF0000"/>
                </a:solidFill>
              </a:rPr>
              <a:t> </a:t>
            </a:r>
            <a:r>
              <a:rPr lang="en-US" altLang="zh-TW" sz="2400" dirty="0" smtClean="0">
                <a:solidFill>
                  <a:srgbClr val="FF0000"/>
                </a:solidFill>
              </a:rPr>
              <a:t>442.04%</a:t>
            </a:r>
            <a:r>
              <a:rPr lang="zh-TW" altLang="en-US" sz="2400" dirty="0" smtClean="0"/>
              <a:t>；</a:t>
            </a:r>
            <a:r>
              <a:rPr lang="en-US" altLang="zh-TW" sz="2400" dirty="0"/>
              <a:t>Net Present </a:t>
            </a:r>
            <a:r>
              <a:rPr lang="en-US" altLang="zh-TW" sz="2400" dirty="0" smtClean="0"/>
              <a:t>Value</a:t>
            </a:r>
            <a:r>
              <a:rPr lang="zh-TW" altLang="en-US" sz="2400" dirty="0" smtClean="0"/>
              <a:t>：</a:t>
            </a:r>
            <a:r>
              <a:rPr lang="en-US" altLang="zh-TW" sz="2400" dirty="0">
                <a:solidFill>
                  <a:srgbClr val="FF0000"/>
                </a:solidFill>
              </a:rPr>
              <a:t> </a:t>
            </a:r>
            <a:r>
              <a:rPr lang="en-US" altLang="zh-TW" sz="2400" dirty="0" smtClean="0">
                <a:solidFill>
                  <a:srgbClr val="FF0000"/>
                </a:solidFill>
              </a:rPr>
              <a:t>27.99</a:t>
            </a:r>
            <a:r>
              <a:rPr lang="en-US" altLang="zh-TW" sz="2400" dirty="0">
                <a:solidFill>
                  <a:srgbClr val="FF0000"/>
                </a:solidFill>
              </a:rPr>
              <a:t>%</a:t>
            </a:r>
            <a:endParaRPr lang="zh-TW" altLang="en-US" sz="2400" dirty="0">
              <a:solidFill>
                <a:srgbClr val="FF0000"/>
              </a:solidFill>
            </a:endParaRPr>
          </a:p>
        </p:txBody>
      </p:sp>
      <p:sp>
        <p:nvSpPr>
          <p:cNvPr id="3" name="投影片編號版面配置區 2"/>
          <p:cNvSpPr>
            <a:spLocks noGrp="1"/>
          </p:cNvSpPr>
          <p:nvPr>
            <p:ph type="sldNum" sz="quarter" idx="4"/>
          </p:nvPr>
        </p:nvSpPr>
        <p:spPr/>
        <p:txBody>
          <a:bodyPr/>
          <a:lstStyle/>
          <a:p>
            <a:fld id="{D6E2819F-D66F-40B7-8515-ABD9D38670DF}" type="slidenum">
              <a:rPr lang="en-US" altLang="zh-TW" smtClean="0"/>
              <a:pPr/>
              <a:t>23</a:t>
            </a:fld>
            <a:endParaRPr lang="en-US" altLang="zh-TW"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8EA97628-D489-44A3-A10E-B12A7F97191F}"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24</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7" name="標題 1"/>
          <p:cNvSpPr>
            <a:spLocks noGrp="1"/>
          </p:cNvSpPr>
          <p:nvPr>
            <p:ph type="title"/>
          </p:nvPr>
        </p:nvSpPr>
        <p:spPr>
          <a:xfrm>
            <a:off x="395536" y="807241"/>
            <a:ext cx="8641208" cy="1143000"/>
          </a:xfrm>
        </p:spPr>
        <p:txBody>
          <a:bodyPr>
            <a:normAutofit fontScale="90000"/>
          </a:bodyPr>
          <a:lstStyle/>
          <a:p>
            <a:pPr>
              <a:defRPr/>
            </a:pPr>
            <a:r>
              <a:rPr lang="en-US" altLang="zh-TW" dirty="0"/>
              <a:t>Actively Navigating climate </a:t>
            </a:r>
            <a:r>
              <a:rPr lang="en-US" altLang="zh-TW" dirty="0" smtClean="0"/>
              <a:t>change Shocks</a:t>
            </a:r>
            <a:endParaRPr lang="zh-TW" altLang="en-US" dirty="0" smtClean="0">
              <a:solidFill>
                <a:schemeClr val="bg1">
                  <a:lumMod val="50000"/>
                </a:schemeClr>
              </a:solidFill>
            </a:endParaRPr>
          </a:p>
        </p:txBody>
      </p:sp>
      <p:sp>
        <p:nvSpPr>
          <p:cNvPr id="8" name="矩形 3"/>
          <p:cNvSpPr>
            <a:spLocks noChangeArrowheads="1"/>
          </p:cNvSpPr>
          <p:nvPr/>
        </p:nvSpPr>
        <p:spPr bwMode="auto">
          <a:xfrm>
            <a:off x="1331640" y="1924278"/>
            <a:ext cx="6598319" cy="4356577"/>
          </a:xfrm>
          <a:prstGeom prst="rect">
            <a:avLst/>
          </a:prstGeom>
          <a:noFill/>
          <a:ln w="9525">
            <a:noFill/>
            <a:miter lim="800000"/>
            <a:headEnd/>
            <a:tailEnd/>
          </a:ln>
        </p:spPr>
        <p:txBody>
          <a:bodyPr wrap="square">
            <a:spAutoFit/>
          </a:bodyPr>
          <a:lstStyle/>
          <a:p>
            <a:pPr marL="342900" indent="-342900" algn="just">
              <a:lnSpc>
                <a:spcPct val="120000"/>
              </a:lnSpc>
              <a:spcBef>
                <a:spcPts val="600"/>
              </a:spcBef>
              <a:buBlip>
                <a:blip r:embed="rId2"/>
              </a:buBlip>
              <a:defRPr/>
            </a:pPr>
            <a:r>
              <a:rPr lang="en-US" altLang="zh-TW" sz="1600" b="1" dirty="0">
                <a:solidFill>
                  <a:schemeClr val="tx1">
                    <a:lumMod val="50000"/>
                    <a:lumOff val="50000"/>
                  </a:schemeClr>
                </a:solidFill>
                <a:latin typeface="微軟正黑體" pitchFamily="34" charset="-120"/>
                <a:ea typeface="微軟正黑體" pitchFamily="34" charset="-120"/>
              </a:rPr>
              <a:t>In the Global Risks Report 2022, the world Economic Forum cited climate</a:t>
            </a:r>
            <a:r>
              <a:rPr lang="zh-TW" altLang="en-US" sz="1600" b="1" dirty="0">
                <a:solidFill>
                  <a:schemeClr val="tx1">
                    <a:lumMod val="50000"/>
                    <a:lumOff val="50000"/>
                  </a:schemeClr>
                </a:solidFill>
                <a:latin typeface="微軟正黑體" pitchFamily="34" charset="-120"/>
                <a:ea typeface="微軟正黑體" pitchFamily="34" charset="-120"/>
              </a:rPr>
              <a:t> </a:t>
            </a:r>
            <a:r>
              <a:rPr lang="en-US" altLang="zh-TW" sz="1600" b="1" dirty="0">
                <a:solidFill>
                  <a:schemeClr val="tx1">
                    <a:lumMod val="50000"/>
                    <a:lumOff val="50000"/>
                  </a:schemeClr>
                </a:solidFill>
                <a:latin typeface="微軟正黑體" pitchFamily="34" charset="-120"/>
                <a:ea typeface="微軟正黑體" pitchFamily="34" charset="-120"/>
              </a:rPr>
              <a:t>action failure as the most critical threat to the world in the next decade, followed by extreme weather, increasingly frequent catastrophe losses as a result of climate change have imposed challenges and opportunities. </a:t>
            </a:r>
          </a:p>
          <a:p>
            <a:pPr>
              <a:lnSpc>
                <a:spcPts val="2700"/>
              </a:lnSpc>
              <a:defRPr/>
            </a:pP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a:p>
            <a:pPr marL="342900" indent="-342900" algn="just">
              <a:lnSpc>
                <a:spcPct val="120000"/>
              </a:lnSpc>
              <a:spcBef>
                <a:spcPts val="600"/>
              </a:spcBef>
              <a:buBlip>
                <a:blip r:embed="rId2"/>
              </a:buBlip>
              <a:defRPr/>
            </a:pPr>
            <a:r>
              <a:rPr lang="en-US" altLang="zh-TW" sz="1600" b="1" dirty="0">
                <a:solidFill>
                  <a:schemeClr val="tx1">
                    <a:lumMod val="50000"/>
                    <a:lumOff val="50000"/>
                  </a:schemeClr>
                </a:solidFill>
                <a:latin typeface="微軟正黑體" pitchFamily="34" charset="-120"/>
                <a:ea typeface="微軟正黑體" pitchFamily="34" charset="-120"/>
              </a:rPr>
              <a:t>Build a fine risk management culture and solid corporate governance through the establishment of risk management mechanisms and pertinent regulations. To enhance the implementation and effectiveness of risk management, internal control, and information security governance, WWI conducts at least one special audit on business operations that require further inspection of specific items based on actual business Conditions each year.</a:t>
            </a:r>
          </a:p>
        </p:txBody>
      </p:sp>
    </p:spTree>
    <p:extLst>
      <p:ext uri="{BB962C8B-B14F-4D97-AF65-F5344CB8AC3E}">
        <p14:creationId xmlns:p14="http://schemas.microsoft.com/office/powerpoint/2010/main" val="3938585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bwMode="auto">
          <a:xfrm>
            <a:off x="-252536" y="980728"/>
            <a:ext cx="9649072" cy="864766"/>
          </a:xfrm>
        </p:spPr>
        <p:txBody>
          <a:bodyPr wrap="square" numCol="1" anchorCtr="0" compatLnSpc="1">
            <a:prstTxWarp prst="textNoShape">
              <a:avLst/>
            </a:prstTxWarp>
            <a:normAutofit/>
          </a:bodyPr>
          <a:lstStyle/>
          <a:p>
            <a:r>
              <a:rPr lang="en-US" altLang="zh-TW" sz="2800" dirty="0"/>
              <a:t>G</a:t>
            </a:r>
            <a:r>
              <a:rPr lang="en-US" altLang="zh-TW" sz="2800" dirty="0" smtClean="0"/>
              <a:t>reen products ensure </a:t>
            </a:r>
            <a:r>
              <a:rPr lang="en-US" altLang="zh-TW" sz="2800" dirty="0"/>
              <a:t>sustainable </a:t>
            </a:r>
            <a:r>
              <a:rPr lang="en-US" altLang="zh-TW" sz="2800" dirty="0" smtClean="0"/>
              <a:t>development</a:t>
            </a:r>
            <a:endParaRPr lang="zh-TW" altLang="en-US" sz="2800" dirty="0" smtClean="0"/>
          </a:p>
        </p:txBody>
      </p:sp>
      <p:sp>
        <p:nvSpPr>
          <p:cNvPr id="3" name="內容版面配置區 2"/>
          <p:cNvSpPr>
            <a:spLocks noGrp="1"/>
          </p:cNvSpPr>
          <p:nvPr>
            <p:ph idx="1"/>
          </p:nvPr>
        </p:nvSpPr>
        <p:spPr>
          <a:xfrm>
            <a:off x="969963" y="1727200"/>
            <a:ext cx="7488237" cy="3744913"/>
          </a:xfrm>
        </p:spPr>
        <p:txBody>
          <a:bodyPr rtlCol="0">
            <a:noAutofit/>
          </a:bodyPr>
          <a:lstStyle/>
          <a:p>
            <a:pPr>
              <a:defRPr/>
            </a:pPr>
            <a:r>
              <a:rPr lang="en-US" altLang="zh-TW" sz="1600" dirty="0" smtClean="0">
                <a:solidFill>
                  <a:schemeClr val="tx1">
                    <a:lumMod val="50000"/>
                    <a:lumOff val="50000"/>
                  </a:schemeClr>
                </a:solidFill>
              </a:rPr>
              <a:t>WWI vigorous </a:t>
            </a:r>
            <a:r>
              <a:rPr lang="en-US" altLang="zh-TW" sz="1600" dirty="0">
                <a:solidFill>
                  <a:schemeClr val="tx1">
                    <a:lumMod val="50000"/>
                    <a:lumOff val="50000"/>
                  </a:schemeClr>
                </a:solidFill>
              </a:rPr>
              <a:t>support for the development of government policy , Offers property </a:t>
            </a:r>
            <a:r>
              <a:rPr lang="en-US" altLang="zh-TW" sz="1600" dirty="0" smtClean="0">
                <a:solidFill>
                  <a:schemeClr val="tx1">
                    <a:lumMod val="50000"/>
                    <a:lumOff val="50000"/>
                  </a:schemeClr>
                </a:solidFill>
              </a:rPr>
              <a:t>protection and </a:t>
            </a:r>
            <a:r>
              <a:rPr lang="en-US" altLang="zh-TW" sz="1600" dirty="0">
                <a:solidFill>
                  <a:schemeClr val="tx1">
                    <a:lumMod val="50000"/>
                    <a:lumOff val="50000"/>
                  </a:schemeClr>
                </a:solidFill>
              </a:rPr>
              <a:t>liability coverage </a:t>
            </a:r>
            <a:r>
              <a:rPr lang="en-US" altLang="zh-TW" sz="1600" dirty="0" smtClean="0">
                <a:solidFill>
                  <a:schemeClr val="tx1">
                    <a:lumMod val="50000"/>
                    <a:lumOff val="50000"/>
                  </a:schemeClr>
                </a:solidFill>
              </a:rPr>
              <a:t>of </a:t>
            </a:r>
            <a:r>
              <a:rPr lang="en-US" altLang="zh-TW" sz="1600" dirty="0" err="1" smtClean="0">
                <a:solidFill>
                  <a:schemeClr val="tx1">
                    <a:lumMod val="50000"/>
                    <a:lumOff val="50000"/>
                  </a:schemeClr>
                </a:solidFill>
              </a:rPr>
              <a:t>Ubike</a:t>
            </a:r>
            <a:r>
              <a:rPr lang="en-US" altLang="zh-TW" sz="1600" dirty="0" smtClean="0">
                <a:solidFill>
                  <a:schemeClr val="tx1">
                    <a:lumMod val="50000"/>
                    <a:lumOff val="50000"/>
                  </a:schemeClr>
                </a:solidFill>
              </a:rPr>
              <a:t> in traffic accidents, makes </a:t>
            </a:r>
            <a:r>
              <a:rPr lang="en-US" altLang="zh-TW" sz="1600" dirty="0">
                <a:solidFill>
                  <a:schemeClr val="tx1">
                    <a:lumMod val="50000"/>
                    <a:lumOff val="50000"/>
                  </a:schemeClr>
                </a:solidFill>
              </a:rPr>
              <a:t>us noteworthy guardian of the green industry in Taiwan</a:t>
            </a:r>
            <a:r>
              <a:rPr lang="en-US" altLang="zh-TW" sz="1600" dirty="0" smtClean="0">
                <a:solidFill>
                  <a:schemeClr val="tx1">
                    <a:lumMod val="50000"/>
                    <a:lumOff val="50000"/>
                  </a:schemeClr>
                </a:solidFill>
              </a:rPr>
              <a:t>.</a:t>
            </a:r>
          </a:p>
          <a:p>
            <a:pPr>
              <a:defRPr/>
            </a:pPr>
            <a:r>
              <a:rPr lang="en-US" altLang="zh-TW" sz="1600" dirty="0" smtClean="0">
                <a:solidFill>
                  <a:schemeClr val="tx1">
                    <a:lumMod val="50000"/>
                    <a:lumOff val="50000"/>
                  </a:schemeClr>
                </a:solidFill>
              </a:rPr>
              <a:t>Taiwan's </a:t>
            </a:r>
            <a:r>
              <a:rPr lang="en-US" altLang="zh-TW" sz="1600" dirty="0">
                <a:solidFill>
                  <a:schemeClr val="tx1">
                    <a:lumMod val="50000"/>
                    <a:lumOff val="50000"/>
                  </a:schemeClr>
                </a:solidFill>
              </a:rPr>
              <a:t>agricultural products are often affected by low temperatures, heavy rain, and typhoons. WWI </a:t>
            </a:r>
            <a:r>
              <a:rPr lang="en-US" altLang="zh-TW" sz="1600" dirty="0" smtClean="0">
                <a:solidFill>
                  <a:schemeClr val="tx1">
                    <a:lumMod val="50000"/>
                    <a:lumOff val="50000"/>
                  </a:schemeClr>
                </a:solidFill>
              </a:rPr>
              <a:t>provides </a:t>
            </a:r>
            <a:r>
              <a:rPr lang="en-US" altLang="zh-TW" sz="1600" dirty="0">
                <a:solidFill>
                  <a:schemeClr val="tx1">
                    <a:lumMod val="50000"/>
                    <a:lumOff val="50000"/>
                  </a:schemeClr>
                </a:solidFill>
              </a:rPr>
              <a:t>insurance for crops in response to government policies and the needs of </a:t>
            </a:r>
            <a:r>
              <a:rPr lang="en-US" altLang="zh-TW" sz="1600" dirty="0" smtClean="0">
                <a:solidFill>
                  <a:schemeClr val="tx1">
                    <a:lumMod val="50000"/>
                    <a:lumOff val="50000"/>
                  </a:schemeClr>
                </a:solidFill>
              </a:rPr>
              <a:t>farmers. Not only helps </a:t>
            </a:r>
            <a:r>
              <a:rPr lang="en-US" altLang="zh-TW" sz="1600" dirty="0">
                <a:solidFill>
                  <a:schemeClr val="tx1">
                    <a:lumMod val="50000"/>
                    <a:lumOff val="50000"/>
                  </a:schemeClr>
                </a:solidFill>
              </a:rPr>
              <a:t>farmers </a:t>
            </a:r>
            <a:r>
              <a:rPr lang="en-US" altLang="zh-TW" sz="1600" dirty="0" smtClean="0">
                <a:solidFill>
                  <a:schemeClr val="tx1">
                    <a:lumMod val="50000"/>
                    <a:lumOff val="50000"/>
                  </a:schemeClr>
                </a:solidFill>
              </a:rPr>
              <a:t>overcome challenging environmental impacts</a:t>
            </a:r>
            <a:r>
              <a:rPr lang="en-US" altLang="zh-TW" sz="1600" dirty="0">
                <a:solidFill>
                  <a:schemeClr val="tx1">
                    <a:lumMod val="50000"/>
                    <a:lumOff val="50000"/>
                  </a:schemeClr>
                </a:solidFill>
              </a:rPr>
              <a:t>, </a:t>
            </a:r>
            <a:r>
              <a:rPr lang="en-US" altLang="zh-TW" sz="1600" dirty="0" smtClean="0">
                <a:solidFill>
                  <a:schemeClr val="tx1">
                    <a:lumMod val="50000"/>
                    <a:lumOff val="50000"/>
                  </a:schemeClr>
                </a:solidFill>
              </a:rPr>
              <a:t>but steadily </a:t>
            </a:r>
            <a:r>
              <a:rPr lang="en-US" altLang="zh-TW" sz="1600" dirty="0">
                <a:solidFill>
                  <a:schemeClr val="tx1">
                    <a:lumMod val="50000"/>
                    <a:lumOff val="50000"/>
                  </a:schemeClr>
                </a:solidFill>
              </a:rPr>
              <a:t>supports </a:t>
            </a:r>
            <a:r>
              <a:rPr lang="en-US" altLang="zh-TW" sz="1600" dirty="0" smtClean="0">
                <a:solidFill>
                  <a:schemeClr val="tx1">
                    <a:lumMod val="50000"/>
                    <a:lumOff val="50000"/>
                  </a:schemeClr>
                </a:solidFill>
              </a:rPr>
              <a:t>the sustainable </a:t>
            </a:r>
            <a:r>
              <a:rPr lang="en-US" altLang="zh-TW" sz="1600" dirty="0">
                <a:solidFill>
                  <a:schemeClr val="tx1">
                    <a:lumMod val="50000"/>
                    <a:lumOff val="50000"/>
                  </a:schemeClr>
                </a:solidFill>
              </a:rPr>
              <a:t>development </a:t>
            </a:r>
            <a:r>
              <a:rPr lang="en-US" altLang="zh-TW" sz="1600" dirty="0" smtClean="0">
                <a:solidFill>
                  <a:schemeClr val="tx1">
                    <a:lumMod val="50000"/>
                    <a:lumOff val="50000"/>
                  </a:schemeClr>
                </a:solidFill>
              </a:rPr>
              <a:t>of our company.</a:t>
            </a:r>
            <a:endParaRPr lang="en-US" altLang="zh-TW" sz="1600" dirty="0">
              <a:solidFill>
                <a:schemeClr val="tx1">
                  <a:lumMod val="50000"/>
                  <a:lumOff val="50000"/>
                </a:schemeClr>
              </a:solidFill>
            </a:endParaRPr>
          </a:p>
          <a:p>
            <a:pPr>
              <a:defRPr/>
            </a:pPr>
            <a:r>
              <a:rPr lang="en-US" altLang="zh-TW" sz="1600" dirty="0">
                <a:solidFill>
                  <a:schemeClr val="tx1">
                    <a:lumMod val="50000"/>
                    <a:lumOff val="50000"/>
                  </a:schemeClr>
                </a:solidFill>
              </a:rPr>
              <a:t>WWI </a:t>
            </a:r>
            <a:r>
              <a:rPr lang="en-US" altLang="zh-TW" sz="1600" dirty="0" smtClean="0">
                <a:solidFill>
                  <a:schemeClr val="tx1">
                    <a:lumMod val="50000"/>
                    <a:lumOff val="50000"/>
                  </a:schemeClr>
                </a:solidFill>
              </a:rPr>
              <a:t>is insurance </a:t>
            </a:r>
            <a:r>
              <a:rPr lang="en-US" altLang="zh-TW" sz="1600" dirty="0">
                <a:solidFill>
                  <a:schemeClr val="tx1">
                    <a:lumMod val="50000"/>
                    <a:lumOff val="50000"/>
                  </a:schemeClr>
                </a:solidFill>
              </a:rPr>
              <a:t>service provider for green energy in Taiwan with the part of market share in both solar photovoltaic energy and wind power </a:t>
            </a:r>
            <a:r>
              <a:rPr lang="en-US" altLang="zh-TW" sz="1600" dirty="0" smtClean="0">
                <a:solidFill>
                  <a:schemeClr val="tx1">
                    <a:lumMod val="50000"/>
                    <a:lumOff val="50000"/>
                  </a:schemeClr>
                </a:solidFill>
              </a:rPr>
              <a:t>sectors. Assists </a:t>
            </a:r>
            <a:r>
              <a:rPr lang="en-US" altLang="zh-TW" sz="1600" dirty="0">
                <a:solidFill>
                  <a:schemeClr val="tx1">
                    <a:lumMod val="50000"/>
                    <a:lumOff val="50000"/>
                  </a:schemeClr>
                </a:solidFill>
              </a:rPr>
              <a:t>the renewable </a:t>
            </a:r>
            <a:r>
              <a:rPr lang="en-US" altLang="zh-TW" sz="1600" dirty="0" smtClean="0">
                <a:solidFill>
                  <a:schemeClr val="tx1">
                    <a:lumMod val="50000"/>
                    <a:lumOff val="50000"/>
                  </a:schemeClr>
                </a:solidFill>
              </a:rPr>
              <a:t>energy industry </a:t>
            </a:r>
            <a:r>
              <a:rPr lang="en-US" altLang="zh-TW" sz="1600" dirty="0">
                <a:solidFill>
                  <a:schemeClr val="tx1">
                    <a:lumMod val="50000"/>
                    <a:lumOff val="50000"/>
                  </a:schemeClr>
                </a:solidFill>
              </a:rPr>
              <a:t>with the planning </a:t>
            </a:r>
            <a:r>
              <a:rPr lang="en-US" altLang="zh-TW" sz="1600" dirty="0" smtClean="0">
                <a:solidFill>
                  <a:schemeClr val="tx1">
                    <a:lumMod val="50000"/>
                    <a:lumOff val="50000"/>
                  </a:schemeClr>
                </a:solidFill>
              </a:rPr>
              <a:t>of feasible </a:t>
            </a:r>
            <a:r>
              <a:rPr lang="en-US" altLang="zh-TW" sz="1600" dirty="0">
                <a:solidFill>
                  <a:schemeClr val="tx1">
                    <a:lumMod val="50000"/>
                    <a:lumOff val="50000"/>
                  </a:schemeClr>
                </a:solidFill>
              </a:rPr>
              <a:t>and sustainable </a:t>
            </a:r>
            <a:r>
              <a:rPr lang="en-US" altLang="zh-TW" sz="1600" dirty="0" smtClean="0">
                <a:solidFill>
                  <a:schemeClr val="tx1">
                    <a:lumMod val="50000"/>
                    <a:lumOff val="50000"/>
                  </a:schemeClr>
                </a:solidFill>
              </a:rPr>
              <a:t>insurance for </a:t>
            </a:r>
            <a:r>
              <a:rPr lang="en-US" altLang="zh-TW" sz="1600" dirty="0">
                <a:solidFill>
                  <a:schemeClr val="tx1">
                    <a:lumMod val="50000"/>
                    <a:lumOff val="50000"/>
                  </a:schemeClr>
                </a:solidFill>
              </a:rPr>
              <a:t>the protection of social </a:t>
            </a:r>
            <a:r>
              <a:rPr lang="en-US" altLang="zh-TW" sz="1600" dirty="0" smtClean="0">
                <a:solidFill>
                  <a:schemeClr val="tx1">
                    <a:lumMod val="50000"/>
                    <a:lumOff val="50000"/>
                  </a:schemeClr>
                </a:solidFill>
              </a:rPr>
              <a:t>and national </a:t>
            </a:r>
            <a:r>
              <a:rPr lang="en-US" altLang="zh-TW" sz="1600" dirty="0">
                <a:solidFill>
                  <a:schemeClr val="tx1">
                    <a:lumMod val="50000"/>
                    <a:lumOff val="50000"/>
                  </a:schemeClr>
                </a:solidFill>
              </a:rPr>
              <a:t>sustainable assets.</a:t>
            </a:r>
            <a:endParaRPr lang="en-US" altLang="zh-TW" sz="1600" dirty="0" smtClean="0">
              <a:solidFill>
                <a:schemeClr val="tx1">
                  <a:lumMod val="50000"/>
                  <a:lumOff val="50000"/>
                </a:schemeClr>
              </a:solidFill>
            </a:endParaRPr>
          </a:p>
        </p:txBody>
      </p:sp>
      <p:sp>
        <p:nvSpPr>
          <p:cNvPr id="11268"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AA0CF08C-517E-4C08-8F06-391699DE7184}"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25</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775841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7A637E7B-CB12-45C6-B2C8-7F6D11B14C0D}"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26</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12291" name="標題 1"/>
          <p:cNvSpPr>
            <a:spLocks noGrp="1"/>
          </p:cNvSpPr>
          <p:nvPr>
            <p:ph type="title"/>
          </p:nvPr>
        </p:nvSpPr>
        <p:spPr bwMode="auto">
          <a:xfrm>
            <a:off x="457200" y="908050"/>
            <a:ext cx="8229600" cy="865188"/>
          </a:xfrm>
        </p:spPr>
        <p:txBody>
          <a:bodyPr wrap="square" numCol="1" anchorCtr="0" compatLnSpc="1">
            <a:prstTxWarp prst="textNoShape">
              <a:avLst/>
            </a:prstTxWarp>
            <a:normAutofit/>
          </a:bodyPr>
          <a:lstStyle/>
          <a:p>
            <a:pPr eaLnBrk="1" hangingPunct="1"/>
            <a:r>
              <a:rPr lang="en-US" altLang="zh-TW" dirty="0" smtClean="0"/>
              <a:t>Insurance in the Digital Era</a:t>
            </a:r>
            <a:endParaRPr lang="zh-TW" altLang="en-US" dirty="0" smtClean="0"/>
          </a:p>
        </p:txBody>
      </p:sp>
      <p:sp>
        <p:nvSpPr>
          <p:cNvPr id="28676" name="內容版面配置區 2"/>
          <p:cNvSpPr>
            <a:spLocks noGrp="1"/>
          </p:cNvSpPr>
          <p:nvPr>
            <p:ph idx="1"/>
          </p:nvPr>
        </p:nvSpPr>
        <p:spPr>
          <a:xfrm>
            <a:off x="457200" y="1844675"/>
            <a:ext cx="8147248" cy="5544765"/>
          </a:xfrm>
        </p:spPr>
        <p:txBody>
          <a:bodyPr>
            <a:normAutofit/>
          </a:bodyPr>
          <a:lstStyle/>
          <a:p>
            <a:pPr>
              <a:defRPr/>
            </a:pPr>
            <a:r>
              <a:rPr lang="en-US" altLang="zh-TW" sz="1600" dirty="0" smtClean="0">
                <a:solidFill>
                  <a:schemeClr val="tx1">
                    <a:lumMod val="50000"/>
                    <a:lumOff val="50000"/>
                  </a:schemeClr>
                </a:solidFill>
              </a:rPr>
              <a:t>Creating a friendly environment for senior and physical impairment, WWI is here if you need extra care and support through the insurance process by visiting our website or to our offices.</a:t>
            </a:r>
          </a:p>
          <a:p>
            <a:pPr>
              <a:defRPr/>
            </a:pPr>
            <a:r>
              <a:rPr lang="en-US" altLang="zh-TW" sz="1600" dirty="0" smtClean="0">
                <a:solidFill>
                  <a:schemeClr val="tx1">
                    <a:lumMod val="50000"/>
                    <a:lumOff val="50000"/>
                  </a:schemeClr>
                </a:solidFill>
              </a:rPr>
              <a:t>WWI is using QR Codes to provide customers with detailed information such as policy terms and conditions via text, this service has been starting in March 2020 for Health / Personal Accident policy holders, and in October 2021 for motor insurance and home owners.</a:t>
            </a:r>
            <a:endParaRPr lang="en-US" altLang="zh-TW" sz="1600" dirty="0">
              <a:solidFill>
                <a:schemeClr val="tx1">
                  <a:lumMod val="50000"/>
                  <a:lumOff val="50000"/>
                </a:schemeClr>
              </a:solidFill>
            </a:endParaRPr>
          </a:p>
          <a:p>
            <a:pPr>
              <a:defRPr/>
            </a:pPr>
            <a:r>
              <a:rPr lang="en-US" altLang="zh-TW" sz="1600" dirty="0"/>
              <a:t>Staying connected with our clients and go public, </a:t>
            </a:r>
            <a:r>
              <a:rPr lang="en-US" altLang="zh-TW" sz="1600" dirty="0" smtClean="0"/>
              <a:t>in 2019 WWI </a:t>
            </a:r>
            <a:r>
              <a:rPr lang="en-US" altLang="zh-TW" sz="1600" dirty="0"/>
              <a:t>has </a:t>
            </a:r>
            <a:r>
              <a:rPr lang="en-US" altLang="zh-TW" sz="1600" dirty="0" smtClean="0"/>
              <a:t>created agile business platforms, such as </a:t>
            </a:r>
            <a:r>
              <a:rPr lang="en-US" altLang="zh-TW" sz="1600" dirty="0"/>
              <a:t>a Facebook </a:t>
            </a:r>
            <a:r>
              <a:rPr lang="en-US" altLang="zh-TW" sz="1600" dirty="0" smtClean="0"/>
              <a:t>page, a </a:t>
            </a:r>
            <a:r>
              <a:rPr lang="en-US" altLang="zh-TW" sz="1600" dirty="0"/>
              <a:t>Line </a:t>
            </a:r>
            <a:r>
              <a:rPr lang="en-US" altLang="zh-TW" sz="1600" dirty="0" smtClean="0"/>
              <a:t>account and a You Tube channel.  </a:t>
            </a:r>
            <a:r>
              <a:rPr lang="en-US" altLang="zh-TW" sz="1600" dirty="0"/>
              <a:t>W</a:t>
            </a:r>
            <a:r>
              <a:rPr lang="en-US" altLang="zh-TW" sz="1600" dirty="0" smtClean="0"/>
              <a:t>here </a:t>
            </a:r>
            <a:r>
              <a:rPr lang="en-US" altLang="zh-TW" sz="1600" dirty="0"/>
              <a:t>highlight our products and services, receiving and answering questions, a social networking site that makes it easier for </a:t>
            </a:r>
            <a:r>
              <a:rPr lang="en-US" altLang="zh-TW" sz="1600" dirty="0" smtClean="0"/>
              <a:t>WWI </a:t>
            </a:r>
            <a:r>
              <a:rPr lang="en-US" altLang="zh-TW" sz="1600" dirty="0"/>
              <a:t>to connect with everyone</a:t>
            </a:r>
            <a:r>
              <a:rPr lang="en-US" altLang="zh-TW" sz="1600" dirty="0" smtClean="0"/>
              <a:t>.</a:t>
            </a:r>
            <a:endParaRPr lang="en-US" altLang="zh-TW" sz="1600" dirty="0"/>
          </a:p>
        </p:txBody>
      </p:sp>
    </p:spTree>
    <p:extLst>
      <p:ext uri="{BB962C8B-B14F-4D97-AF65-F5344CB8AC3E}">
        <p14:creationId xmlns:p14="http://schemas.microsoft.com/office/powerpoint/2010/main" val="1224107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179264" y="1830049"/>
            <a:ext cx="4392736" cy="4269456"/>
          </a:xfrm>
        </p:spPr>
        <p:txBody>
          <a:bodyPr>
            <a:normAutofit/>
          </a:bodyPr>
          <a:lstStyle/>
          <a:p>
            <a:r>
              <a:rPr lang="en-US" altLang="zh-TW" sz="2000" dirty="0">
                <a:solidFill>
                  <a:srgbClr val="C39B00"/>
                </a:solidFill>
              </a:rPr>
              <a:t>The most solid backing for the disadvantaged</a:t>
            </a:r>
          </a:p>
          <a:p>
            <a:pPr marL="0" indent="0">
              <a:buFontTx/>
              <a:buNone/>
              <a:defRPr/>
            </a:pPr>
            <a:r>
              <a:rPr lang="en-US" altLang="zh-TW" sz="2000" dirty="0" smtClean="0"/>
              <a:t>WWI</a:t>
            </a:r>
            <a:r>
              <a:rPr lang="zh-TW" altLang="en-US" sz="2000" dirty="0" smtClean="0"/>
              <a:t> </a:t>
            </a:r>
            <a:r>
              <a:rPr lang="en-US" altLang="zh-TW" sz="2000" dirty="0" smtClean="0"/>
              <a:t>offers protection for low-income people against specific perils in exchange for regular premium payment.  The Micro Insurance has been targeting 51 entities like </a:t>
            </a:r>
            <a:r>
              <a:rPr lang="en-US" altLang="zh-TW" sz="2000" dirty="0" err="1" smtClean="0"/>
              <a:t>Syin</a:t>
            </a:r>
            <a:r>
              <a:rPr lang="en-US" altLang="zh-TW" sz="2000" dirty="0" smtClean="0"/>
              <a:t>-Lu Social Welfare Foundation, and already provide coverage to 20000 people since 2014. </a:t>
            </a:r>
            <a:r>
              <a:rPr lang="zh-TW" altLang="en-US" sz="2000" dirty="0" smtClean="0"/>
              <a:t>        </a:t>
            </a:r>
            <a:endParaRPr lang="en-US" altLang="zh-TW" sz="2000" dirty="0" smtClean="0"/>
          </a:p>
        </p:txBody>
      </p:sp>
      <p:sp>
        <p:nvSpPr>
          <p:cNvPr id="13315"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A308C83C-23A1-4625-A0E8-FCCD3842B923}"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27</a:t>
            </a:fld>
            <a:endParaRPr lang="en-US" altLang="zh-TW" sz="1200" b="0" smtClean="0">
              <a:solidFill>
                <a:schemeClr val="bg1"/>
              </a:solidFill>
              <a:latin typeface="Calibri" panose="020F0502020204030204" pitchFamily="34" charset="0"/>
              <a:ea typeface="新細明體" panose="02020500000000000000" pitchFamily="18" charset="-120"/>
            </a:endParaRPr>
          </a:p>
        </p:txBody>
      </p:sp>
      <p:pic>
        <p:nvPicPr>
          <p:cNvPr id="27655" name="Picture 7"/>
          <p:cNvPicPr>
            <a:picLocks noChangeAspect="1" noChangeArrowheads="1"/>
          </p:cNvPicPr>
          <p:nvPr/>
        </p:nvPicPr>
        <p:blipFill>
          <a:blip r:embed="rId2" cstate="print"/>
          <a:srcRect/>
          <a:stretch>
            <a:fillRect/>
          </a:stretch>
        </p:blipFill>
        <p:spPr bwMode="auto">
          <a:xfrm>
            <a:off x="4895651" y="1700808"/>
            <a:ext cx="4104456" cy="4104456"/>
          </a:xfrm>
          <a:prstGeom prst="ellipse">
            <a:avLst/>
          </a:prstGeom>
          <a:ln>
            <a:noFill/>
          </a:ln>
          <a:effectLst>
            <a:softEdge rad="112500"/>
          </a:effectLst>
        </p:spPr>
      </p:pic>
      <p:sp>
        <p:nvSpPr>
          <p:cNvPr id="8" name="標題 12"/>
          <p:cNvSpPr txBox="1">
            <a:spLocks/>
          </p:cNvSpPr>
          <p:nvPr/>
        </p:nvSpPr>
        <p:spPr>
          <a:xfrm>
            <a:off x="143892" y="1052736"/>
            <a:ext cx="8856215" cy="504726"/>
          </a:xfrm>
          <a:prstGeom prst="rect">
            <a:avLst/>
          </a:prstGeom>
        </p:spPr>
        <p:txBody>
          <a:bodyPr anchor="ctr"/>
          <a:lstStyle/>
          <a:p>
            <a:pPr>
              <a:defRPr/>
            </a:pPr>
            <a:r>
              <a:rPr lang="en-US" altLang="zh-TW" sz="3200" dirty="0" smtClean="0">
                <a:solidFill>
                  <a:srgbClr val="C39B00"/>
                </a:solidFill>
              </a:rPr>
              <a:t>2021</a:t>
            </a:r>
            <a:r>
              <a:rPr lang="zh-TW" altLang="en-US" sz="3200" dirty="0" smtClean="0">
                <a:solidFill>
                  <a:srgbClr val="C39B00"/>
                </a:solidFill>
              </a:rPr>
              <a:t> </a:t>
            </a:r>
            <a:r>
              <a:rPr lang="en-US" altLang="zh-TW" sz="3200" dirty="0" smtClean="0">
                <a:solidFill>
                  <a:srgbClr val="C39B00"/>
                </a:solidFill>
              </a:rPr>
              <a:t>Corporate </a:t>
            </a:r>
            <a:r>
              <a:rPr lang="en-US" altLang="zh-TW" sz="3200" dirty="0">
                <a:solidFill>
                  <a:srgbClr val="C39B00"/>
                </a:solidFill>
              </a:rPr>
              <a:t>Social Responsibility Participation-Micro Insurance</a:t>
            </a:r>
            <a:endParaRPr kumimoji="0" lang="zh-TW" altLang="en-US" sz="3200" b="1" dirty="0">
              <a:solidFill>
                <a:srgbClr val="A50F14"/>
              </a:solidFill>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3536322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C91F0F99-7669-4F44-BDAA-6BDA5F115E08}"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28</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8" name="標題 12"/>
          <p:cNvSpPr txBox="1">
            <a:spLocks/>
          </p:cNvSpPr>
          <p:nvPr/>
        </p:nvSpPr>
        <p:spPr>
          <a:xfrm>
            <a:off x="468313" y="836712"/>
            <a:ext cx="8280151" cy="576263"/>
          </a:xfrm>
          <a:prstGeom prst="rect">
            <a:avLst/>
          </a:prstGeom>
        </p:spPr>
        <p:txBody>
          <a:bodyPr anchor="ctr"/>
          <a:lstStyle/>
          <a:p>
            <a:pPr>
              <a:defRPr/>
            </a:pP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2021 love lasts uninterrupted</a:t>
            </a:r>
            <a:r>
              <a:rPr kumimoji="0" lang="en-US" altLang="zh-TW" sz="2800" b="1" dirty="0" smtClean="0">
                <a:solidFill>
                  <a:schemeClr val="accent6">
                    <a:lumMod val="50000"/>
                  </a:schemeClr>
                </a:solidFill>
                <a:latin typeface="微軟正黑體" pitchFamily="34" charset="-120"/>
                <a:ea typeface="微軟正黑體" pitchFamily="34" charset="-120"/>
              </a:rPr>
              <a:t>-</a:t>
            </a:r>
            <a:r>
              <a:rPr lang="en-US" altLang="zh-TW" sz="2800" b="1" dirty="0" smtClean="0">
                <a:solidFill>
                  <a:schemeClr val="accent6">
                    <a:lumMod val="50000"/>
                  </a:schemeClr>
                </a:solidFill>
              </a:rPr>
              <a:t>Welfare </a:t>
            </a:r>
            <a:r>
              <a:rPr lang="en-US" altLang="zh-TW" sz="2800" b="1" dirty="0">
                <a:solidFill>
                  <a:schemeClr val="accent6">
                    <a:lumMod val="50000"/>
                  </a:schemeClr>
                </a:solidFill>
              </a:rPr>
              <a:t>Activities</a:t>
            </a:r>
            <a:endParaRPr kumimoji="0" lang="zh-TW" altLang="en-US" sz="2800" b="1" dirty="0">
              <a:solidFill>
                <a:schemeClr val="accent6">
                  <a:lumMod val="50000"/>
                </a:schemeClr>
              </a:solidFill>
              <a:latin typeface="微軟正黑體" pitchFamily="34" charset="-120"/>
              <a:ea typeface="微軟正黑體" pitchFamily="34" charset="-120"/>
              <a:cs typeface="+mj-cs"/>
            </a:endParaRPr>
          </a:p>
        </p:txBody>
      </p:sp>
      <p:sp>
        <p:nvSpPr>
          <p:cNvPr id="12" name="矩形 11"/>
          <p:cNvSpPr/>
          <p:nvPr/>
        </p:nvSpPr>
        <p:spPr>
          <a:xfrm>
            <a:off x="298450" y="3502025"/>
            <a:ext cx="2854325" cy="2631490"/>
          </a:xfrm>
          <a:prstGeom prst="rect">
            <a:avLst/>
          </a:prstGeom>
        </p:spPr>
        <p:txBody>
          <a:bodyPr>
            <a:spAutoFit/>
          </a:bodyPr>
          <a:lstStyle/>
          <a:p>
            <a:pPr algn="just">
              <a:defRPr/>
            </a:pPr>
            <a:r>
              <a:rPr lang="en-US" altLang="zh-TW" sz="1100" dirty="0"/>
              <a:t>April 2 is "World Autism Awareness Day". The Autism Society of Taiwan held a "Let Love Bloom" at the end of March 2021. Through performances and outdoor gardening activities, children of autism were encouraged to go out for social interaction. By doing this, the public was able to understand more about people with autism while making connection with the international community to improve the flow of information on autism. At the same time, Union Insurance also recruited more volunteers to help children with autism. With concrete actions, our employees have dedicated their time on the weekend to help these children.</a:t>
            </a:r>
            <a:endParaRPr lang="zh-TW" altLang="en-US" sz="1100"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3189288" y="4195763"/>
            <a:ext cx="2895600" cy="1938992"/>
          </a:xfrm>
          <a:prstGeom prst="rect">
            <a:avLst/>
          </a:prstGeom>
        </p:spPr>
        <p:txBody>
          <a:bodyPr>
            <a:spAutoFit/>
          </a:bodyPr>
          <a:lstStyle/>
          <a:p>
            <a:pPr algn="just">
              <a:defRPr/>
            </a:pPr>
            <a:r>
              <a:rPr lang="en-US" altLang="zh-TW" sz="1200" dirty="0"/>
              <a:t>For 5 years in a row, Union Insurance has taken part in the "Yu-Xiang Cup National Wheelchair Badminton Tournament" held by the Changhua County Physical Disability Association. In doing this, not only is everyone encouraged to go out and integrate into society, this activity also encourages people with disabilities to embrace sports, finding </a:t>
            </a:r>
            <a:r>
              <a:rPr lang="en-US" altLang="zh-TW" sz="1200"/>
              <a:t>their </a:t>
            </a:r>
            <a:r>
              <a:rPr lang="en-US" altLang="zh-TW" sz="1200" smtClean="0"/>
              <a:t>self-confidence </a:t>
            </a:r>
            <a:r>
              <a:rPr lang="en-US" altLang="zh-TW" sz="1200" dirty="0"/>
              <a:t>in life.</a:t>
            </a:r>
            <a:endParaRPr lang="zh-TW" altLang="en-US" sz="1200"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6145213" y="3621088"/>
            <a:ext cx="2890837" cy="2631490"/>
          </a:xfrm>
          <a:prstGeom prst="rect">
            <a:avLst/>
          </a:prstGeom>
        </p:spPr>
        <p:txBody>
          <a:bodyPr>
            <a:spAutoFit/>
          </a:bodyPr>
          <a:lstStyle/>
          <a:p>
            <a:pPr algn="just">
              <a:defRPr/>
            </a:pPr>
            <a:r>
              <a:rPr lang="en-US" altLang="zh-TW" sz="1100" dirty="0"/>
              <a:t>International Day of Persons with Disabilities falls on December 3 each year. In 2021, the Autism Society of Taiwan held the "Together We Can Transform Love - Equality Creates Multiple Values". A series of winning paintings were exhibited through a cycling campaign around Taiwan, hoping to promote concepts and information associated with those with autism. In doing so, we hope to respect differences and accept diversity so as to create a friendly society for autistic people and the public. The Union Insurance team also gave considerable support to sponsor relevant supplies and expenses needed to hold the exhibitions.</a:t>
            </a:r>
            <a:endParaRPr lang="zh-TW" altLang="zh-TW" sz="1100"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pic>
        <p:nvPicPr>
          <p:cNvPr id="1434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8" y="1557338"/>
            <a:ext cx="27384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3100" y="2349500"/>
            <a:ext cx="27860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圖片 3"/>
          <p:cNvPicPr>
            <a:picLocks noChangeAspect="1"/>
          </p:cNvPicPr>
          <p:nvPr/>
        </p:nvPicPr>
        <p:blipFill>
          <a:blip r:embed="rId5">
            <a:extLst>
              <a:ext uri="{28A0092B-C50C-407E-A947-70E740481C1C}">
                <a14:useLocalDpi xmlns:a14="http://schemas.microsoft.com/office/drawing/2010/main" val="0"/>
              </a:ext>
            </a:extLst>
          </a:blip>
          <a:srcRect l="-398" t="12201" r="19289" b="12201"/>
          <a:stretch>
            <a:fillRect/>
          </a:stretch>
        </p:blipFill>
        <p:spPr bwMode="auto">
          <a:xfrm>
            <a:off x="6096000" y="1557338"/>
            <a:ext cx="284956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17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1BC4EDB4-8083-4C51-A7E7-A597CAE915C6}"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29</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5" name="標題 12"/>
          <p:cNvSpPr txBox="1">
            <a:spLocks/>
          </p:cNvSpPr>
          <p:nvPr/>
        </p:nvSpPr>
        <p:spPr>
          <a:xfrm>
            <a:off x="468313" y="836613"/>
            <a:ext cx="8136135" cy="576262"/>
          </a:xfrm>
          <a:prstGeom prst="rect">
            <a:avLst/>
          </a:prstGeom>
        </p:spPr>
        <p:txBody>
          <a:bodyPr anchor="ctr"/>
          <a:lstStyle/>
          <a:p>
            <a:pPr>
              <a:defRPr/>
            </a:pP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2021 love lasts uninterrupted</a:t>
            </a:r>
            <a:r>
              <a:rPr kumimoji="0" lang="en-US" altLang="zh-TW" sz="2800" b="1" dirty="0" smtClean="0">
                <a:solidFill>
                  <a:schemeClr val="accent6">
                    <a:lumMod val="50000"/>
                  </a:schemeClr>
                </a:solidFill>
                <a:latin typeface="微軟正黑體" pitchFamily="34" charset="-120"/>
                <a:ea typeface="微軟正黑體" pitchFamily="34" charset="-120"/>
                <a:cs typeface="+mj-cs"/>
              </a:rPr>
              <a:t>-</a:t>
            </a:r>
            <a:r>
              <a:rPr lang="en-US" altLang="zh-TW" sz="2800" b="1" dirty="0" smtClean="0">
                <a:solidFill>
                  <a:schemeClr val="accent6">
                    <a:lumMod val="50000"/>
                  </a:schemeClr>
                </a:solidFill>
              </a:rPr>
              <a:t>Welfare Activities</a:t>
            </a:r>
            <a:endParaRPr lang="zh-TW" altLang="en-US" sz="2800" b="1" dirty="0">
              <a:solidFill>
                <a:schemeClr val="accent6">
                  <a:lumMod val="50000"/>
                </a:schemeClr>
              </a:solidFill>
              <a:latin typeface="微軟正黑體" pitchFamily="34" charset="-120"/>
              <a:ea typeface="微軟正黑體" pitchFamily="34" charset="-120"/>
            </a:endParaRPr>
          </a:p>
        </p:txBody>
      </p:sp>
      <p:sp>
        <p:nvSpPr>
          <p:cNvPr id="7" name="矩形 6"/>
          <p:cNvSpPr>
            <a:spLocks noChangeArrowheads="1"/>
          </p:cNvSpPr>
          <p:nvPr/>
        </p:nvSpPr>
        <p:spPr bwMode="auto">
          <a:xfrm>
            <a:off x="468313" y="1484313"/>
            <a:ext cx="7920037" cy="1754326"/>
          </a:xfrm>
          <a:prstGeom prst="rect">
            <a:avLst/>
          </a:prstGeom>
          <a:noFill/>
          <a:ln w="9525">
            <a:noFill/>
            <a:miter lim="800000"/>
            <a:headEnd/>
            <a:tailEnd/>
          </a:ln>
        </p:spPr>
        <p:txBody>
          <a:bodyPr>
            <a:spAutoFit/>
          </a:bodyPr>
          <a:lstStyle/>
          <a:p>
            <a:pPr algn="just">
              <a:defRPr/>
            </a:pPr>
            <a:r>
              <a:rPr lang="zh-TW" altLang="en-US" sz="2400" dirty="0">
                <a:latin typeface="Arial" charset="0"/>
              </a:rPr>
              <a:t>　　</a:t>
            </a:r>
            <a:r>
              <a:rPr lang="en-US" altLang="zh-TW" sz="1400" dirty="0"/>
              <a:t>Since 2015, in order to thank the volunteers for their selfless dedication, Want </a:t>
            </a:r>
            <a:r>
              <a:rPr lang="en-US" altLang="zh-TW" sz="1400" dirty="0" err="1"/>
              <a:t>Want</a:t>
            </a:r>
            <a:r>
              <a:rPr lang="en-US" altLang="zh-TW" sz="1400" dirty="0"/>
              <a:t> China Media Group has held the "Let </a:t>
            </a:r>
            <a:r>
              <a:rPr lang="en-US" altLang="zh-TW" sz="1400" dirty="0" smtClean="0"/>
              <a:t>dedication </a:t>
            </a:r>
            <a:r>
              <a:rPr lang="en-US" altLang="zh-TW" sz="1400" dirty="0"/>
              <a:t>be an Honor" charity concert across Taiwan. In addition to condolences to volunteers for their silent efforts in various units, the event also conveys the concept of "everyone for me, and me for everyone". Union insurance presented an LED three-purpose highlighter as a souvenir at the event, making the scene sparkle. Union Insurance expects that whether it is business owners, office workers, retired seniors, young students...as long as they have a heart to contribute to the society, everyone will join the ranks of volunteers with Want </a:t>
            </a:r>
            <a:r>
              <a:rPr lang="en-US" altLang="zh-TW" sz="1400" dirty="0" err="1"/>
              <a:t>Want</a:t>
            </a:r>
            <a:r>
              <a:rPr lang="en-US" altLang="zh-TW" sz="1400" dirty="0"/>
              <a:t> to spread love and care throughout Taiwan.</a:t>
            </a:r>
            <a:endParaRPr lang="zh-TW" altLang="en-US" sz="1400" b="1" dirty="0">
              <a:solidFill>
                <a:schemeClr val="tx1">
                  <a:lumMod val="50000"/>
                  <a:lumOff val="50000"/>
                </a:schemeClr>
              </a:solidFill>
              <a:latin typeface="微軟正黑體" pitchFamily="34" charset="-120"/>
              <a:ea typeface="微軟正黑體" pitchFamily="34" charset="-120"/>
            </a:endParaRPr>
          </a:p>
        </p:txBody>
      </p:sp>
      <p:pic>
        <p:nvPicPr>
          <p:cNvPr id="16389"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500438"/>
            <a:ext cx="26558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46475"/>
            <a:ext cx="52070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289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r>
              <a:rPr lang="en-US" altLang="zh-TW" dirty="0"/>
              <a:t>Agenda</a:t>
            </a:r>
            <a:endParaRPr lang="zh-TW" altLang="en-US" b="1" dirty="0">
              <a:effectLst/>
            </a:endParaRPr>
          </a:p>
        </p:txBody>
      </p:sp>
      <p:sp>
        <p:nvSpPr>
          <p:cNvPr id="10" name="內容版面配置區 9"/>
          <p:cNvSpPr>
            <a:spLocks noGrp="1"/>
          </p:cNvSpPr>
          <p:nvPr>
            <p:ph idx="1"/>
          </p:nvPr>
        </p:nvSpPr>
        <p:spPr/>
        <p:txBody>
          <a:bodyPr>
            <a:normAutofit/>
          </a:bodyPr>
          <a:lstStyle/>
          <a:p>
            <a:pPr marL="1700213" indent="-368300" defTabSz="723900">
              <a:lnSpc>
                <a:spcPct val="150000"/>
              </a:lnSpc>
              <a:spcBef>
                <a:spcPts val="0"/>
              </a:spcBef>
              <a:buBlip>
                <a:blip r:embed="rId2"/>
              </a:buBlip>
            </a:pPr>
            <a:r>
              <a:rPr lang="en-US" altLang="zh-TW" sz="3000" dirty="0"/>
              <a:t>Company Profile</a:t>
            </a:r>
          </a:p>
          <a:p>
            <a:pPr marL="1700213" indent="-368300" defTabSz="723900">
              <a:lnSpc>
                <a:spcPct val="150000"/>
              </a:lnSpc>
              <a:spcBef>
                <a:spcPts val="0"/>
              </a:spcBef>
              <a:buBlip>
                <a:blip r:embed="rId2"/>
              </a:buBlip>
            </a:pPr>
            <a:r>
              <a:rPr lang="en-US" altLang="zh-TW" sz="3000" dirty="0"/>
              <a:t>Business Overview</a:t>
            </a:r>
          </a:p>
          <a:p>
            <a:pPr marL="1700213" indent="-368300" defTabSz="723900">
              <a:lnSpc>
                <a:spcPct val="150000"/>
              </a:lnSpc>
              <a:spcBef>
                <a:spcPts val="0"/>
              </a:spcBef>
              <a:buBlip>
                <a:blip r:embed="rId2"/>
              </a:buBlip>
            </a:pPr>
            <a:r>
              <a:rPr lang="en-US" altLang="zh-TW" sz="3000" dirty="0"/>
              <a:t>Business Performance</a:t>
            </a:r>
          </a:p>
          <a:p>
            <a:pPr marL="1700213" indent="-368300" defTabSz="723900">
              <a:lnSpc>
                <a:spcPct val="150000"/>
              </a:lnSpc>
              <a:spcBef>
                <a:spcPts val="0"/>
              </a:spcBef>
              <a:buBlip>
                <a:blip r:embed="rId2"/>
              </a:buBlip>
            </a:pPr>
            <a:r>
              <a:rPr lang="en-US" altLang="zh-TW" sz="3000" dirty="0"/>
              <a:t>Financial Profile</a:t>
            </a:r>
          </a:p>
          <a:p>
            <a:pPr marL="1700213" indent="-368300" defTabSz="723900">
              <a:lnSpc>
                <a:spcPct val="150000"/>
              </a:lnSpc>
              <a:spcBef>
                <a:spcPts val="0"/>
              </a:spcBef>
              <a:buBlip>
                <a:blip r:embed="rId2"/>
              </a:buBlip>
            </a:pPr>
            <a:r>
              <a:rPr lang="en-US" altLang="zh-TW" sz="3000" dirty="0"/>
              <a:t>Corporate Social Responsibility</a:t>
            </a:r>
          </a:p>
        </p:txBody>
      </p:sp>
      <p:sp>
        <p:nvSpPr>
          <p:cNvPr id="11" name="投影片編號版面配置區 10"/>
          <p:cNvSpPr>
            <a:spLocks noGrp="1"/>
          </p:cNvSpPr>
          <p:nvPr>
            <p:ph type="sldNum" sz="quarter" idx="4"/>
          </p:nvPr>
        </p:nvSpPr>
        <p:spPr/>
        <p:txBody>
          <a:bodyPr/>
          <a:lstStyle/>
          <a:p>
            <a:fld id="{D6E2819F-D66F-40B7-8515-ABD9D38670DF}" type="slidenum">
              <a:rPr lang="en-US" altLang="zh-TW" smtClean="0"/>
              <a:pPr/>
              <a:t>3</a:t>
            </a:fld>
            <a:endParaRPr lang="en-US" altLang="zh-TW"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p:cNvSpPr>
            <a:spLocks noGrp="1"/>
          </p:cNvSpPr>
          <p:nvPr>
            <p:ph type="sldNum" sz="quarter" idx="4294967295"/>
          </p:nvPr>
        </p:nvSpPr>
        <p:spPr bwMode="auto">
          <a:xfrm>
            <a:off x="6553200" y="6524625"/>
            <a:ext cx="2133600" cy="288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spcBef>
                <a:spcPct val="0"/>
              </a:spcBef>
              <a:buFontTx/>
              <a:buNone/>
            </a:pPr>
            <a:fld id="{FB045965-996C-4D6D-A233-D25EBDF0459F}" type="slidenum">
              <a:rPr lang="en-US" altLang="zh-TW" sz="1200" b="0" smtClean="0">
                <a:solidFill>
                  <a:schemeClr val="bg1"/>
                </a:solidFill>
                <a:latin typeface="Calibri" panose="020F0502020204030204" pitchFamily="34" charset="0"/>
                <a:ea typeface="新細明體" panose="02020500000000000000" pitchFamily="18" charset="-120"/>
              </a:rPr>
              <a:pPr>
                <a:spcBef>
                  <a:spcPct val="0"/>
                </a:spcBef>
                <a:buFontTx/>
                <a:buNone/>
              </a:pPr>
              <a:t>30</a:t>
            </a:fld>
            <a:endParaRPr lang="en-US" altLang="zh-TW" sz="1200" b="0" smtClean="0">
              <a:solidFill>
                <a:schemeClr val="bg1"/>
              </a:solidFill>
              <a:latin typeface="Calibri" panose="020F0502020204030204" pitchFamily="34" charset="0"/>
              <a:ea typeface="新細明體" panose="02020500000000000000" pitchFamily="18" charset="-120"/>
            </a:endParaRPr>
          </a:p>
        </p:txBody>
      </p:sp>
      <p:sp>
        <p:nvSpPr>
          <p:cNvPr id="10" name="矩形 9"/>
          <p:cNvSpPr>
            <a:spLocks noChangeArrowheads="1"/>
          </p:cNvSpPr>
          <p:nvPr/>
        </p:nvSpPr>
        <p:spPr bwMode="auto">
          <a:xfrm>
            <a:off x="468313" y="1556792"/>
            <a:ext cx="82184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b="1">
                <a:solidFill>
                  <a:srgbClr val="7F7F7F"/>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b="1">
                <a:solidFill>
                  <a:srgbClr val="7F7F7F"/>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b="1">
                <a:solidFill>
                  <a:srgbClr val="7F7F7F"/>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b="1">
                <a:solidFill>
                  <a:srgbClr val="7F7F7F"/>
                </a:solidFill>
                <a:latin typeface="微軟正黑體" panose="020B0604030504040204" pitchFamily="34" charset="-120"/>
                <a:ea typeface="微軟正黑體" panose="020B0604030504040204" pitchFamily="34" charset="-120"/>
              </a:defRPr>
            </a:lvl9pPr>
          </a:lstStyle>
          <a:p>
            <a:pPr algn="just">
              <a:buNone/>
            </a:pPr>
            <a:r>
              <a:rPr lang="en-US" altLang="zh-TW" sz="1400" dirty="0"/>
              <a:t>In May 2021, due to a surge in positive cases in Taiwan, the CDC declared the alert of the pandemic to level 3 and the public's demand for products for disease prevention, cleaning and disinfection soared. Due to this, Union Insurance took the lead to initiate the "Water God Anti-Bacterial Liquid - Public Welfare Water Station" campaign to provide free Water God Anti-Bacterial Liquid (slightly acidic electrolytic hypochlorite water) for the public. Each household was subject to receive 1 liter of Water God Anti-Bacterial Liquid. Union Insurance cares about people in Taiwan and strives to do what it can to help Taiwan fight against COVID-19.</a:t>
            </a:r>
            <a:endParaRPr lang="zh-TW" altLang="en-US" sz="1400" dirty="0"/>
          </a:p>
        </p:txBody>
      </p:sp>
      <p:sp>
        <p:nvSpPr>
          <p:cNvPr id="11" name="標題 12"/>
          <p:cNvSpPr txBox="1">
            <a:spLocks/>
          </p:cNvSpPr>
          <p:nvPr/>
        </p:nvSpPr>
        <p:spPr>
          <a:xfrm>
            <a:off x="468313" y="836613"/>
            <a:ext cx="5687863" cy="576262"/>
          </a:xfrm>
          <a:prstGeom prst="rect">
            <a:avLst/>
          </a:prstGeom>
        </p:spPr>
        <p:txBody>
          <a:bodyPr anchor="ctr"/>
          <a:lstStyle/>
          <a:p>
            <a:pPr>
              <a:defRPr/>
            </a:pPr>
            <a:r>
              <a:rPr lang="en-US" altLang="zh-TW" sz="2800" b="1" dirty="0">
                <a:solidFill>
                  <a:srgbClr val="A50F14"/>
                </a:solidFill>
                <a:latin typeface="微軟正黑體" panose="020B0604030504040204" pitchFamily="34" charset="-120"/>
                <a:ea typeface="微軟正黑體" panose="020B0604030504040204" pitchFamily="34" charset="-120"/>
              </a:rPr>
              <a:t>2021 love lasts </a:t>
            </a:r>
            <a:r>
              <a:rPr lang="en-US" altLang="zh-TW" sz="2800" b="1" dirty="0" smtClean="0">
                <a:solidFill>
                  <a:srgbClr val="A50F14"/>
                </a:solidFill>
                <a:latin typeface="微軟正黑體" panose="020B0604030504040204" pitchFamily="34" charset="-120"/>
                <a:ea typeface="微軟正黑體" panose="020B0604030504040204" pitchFamily="34" charset="-120"/>
              </a:rPr>
              <a:t>uninterrupted</a:t>
            </a:r>
            <a:r>
              <a:rPr kumimoji="0" lang="en-US" altLang="zh-TW" sz="2800" b="1" dirty="0" smtClean="0">
                <a:solidFill>
                  <a:srgbClr val="A50F14"/>
                </a:solidFill>
                <a:latin typeface="微軟正黑體" pitchFamily="34" charset="-120"/>
                <a:ea typeface="微軟正黑體" pitchFamily="34" charset="-120"/>
                <a:cs typeface="+mj-cs"/>
              </a:rPr>
              <a:t>-</a:t>
            </a:r>
            <a:r>
              <a:rPr lang="en-US" altLang="zh-TW" sz="2800" b="1" dirty="0">
                <a:solidFill>
                  <a:srgbClr val="A50F14"/>
                </a:solidFill>
                <a:latin typeface="微軟正黑體" pitchFamily="34" charset="-120"/>
                <a:ea typeface="微軟正黑體" pitchFamily="34" charset="-120"/>
              </a:rPr>
              <a:t>Disaster relief assistance</a:t>
            </a:r>
            <a:endParaRPr lang="zh-TW" altLang="en-US" sz="2800" b="1" dirty="0">
              <a:solidFill>
                <a:srgbClr val="A50F14"/>
              </a:solidFill>
              <a:latin typeface="微軟正黑體" pitchFamily="34" charset="-120"/>
              <a:ea typeface="微軟正黑體" pitchFamily="34" charset="-120"/>
            </a:endParaRPr>
          </a:p>
        </p:txBody>
      </p:sp>
      <p:pic>
        <p:nvPicPr>
          <p:cNvPr id="17413"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0575"/>
            <a:ext cx="2714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321050"/>
            <a:ext cx="25146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646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D6E2819F-D66F-40B7-8515-ABD9D38670DF}" type="slidenum">
              <a:rPr lang="en-US" altLang="zh-TW" smtClean="0"/>
              <a:pPr/>
              <a:t>31</a:t>
            </a:fld>
            <a:endParaRPr lang="en-US" altLang="zh-TW" dirty="0"/>
          </a:p>
        </p:txBody>
      </p:sp>
      <p:grpSp>
        <p:nvGrpSpPr>
          <p:cNvPr id="5" name="群組 4"/>
          <p:cNvGrpSpPr/>
          <p:nvPr/>
        </p:nvGrpSpPr>
        <p:grpSpPr>
          <a:xfrm>
            <a:off x="467544" y="980728"/>
            <a:ext cx="8101533" cy="4311235"/>
            <a:chOff x="848544" y="980726"/>
            <a:chExt cx="8101533" cy="4311235"/>
          </a:xfrm>
        </p:grpSpPr>
        <p:sp>
          <p:nvSpPr>
            <p:cNvPr id="6" name="文字方塊 5"/>
            <p:cNvSpPr txBox="1"/>
            <p:nvPr/>
          </p:nvSpPr>
          <p:spPr>
            <a:xfrm>
              <a:off x="3225433" y="2348880"/>
              <a:ext cx="5724644" cy="2000548"/>
            </a:xfrm>
            <a:prstGeom prst="rect">
              <a:avLst/>
            </a:prstGeom>
            <a:noFill/>
          </p:spPr>
          <p:txBody>
            <a:bodyPr wrap="none" rtlCol="0">
              <a:spAutoFit/>
            </a:bodyPr>
            <a:lstStyle/>
            <a:p>
              <a:r>
                <a:rPr lang="en-US" altLang="zh-TW" sz="3600" b="1" cap="all" dirty="0" smtClean="0">
                  <a:ln w="9000" cmpd="sng">
                    <a:solidFill>
                      <a:schemeClr val="accent4">
                        <a:shade val="50000"/>
                        <a:satMod val="120000"/>
                      </a:schemeClr>
                    </a:solidFill>
                    <a:prstDash val="solid"/>
                  </a:ln>
                  <a:solidFill>
                    <a:srgbClr val="C39B00"/>
                  </a:solidFill>
                  <a:effectLst>
                    <a:reflection blurRad="12700" stA="28000" endPos="45000" dist="1000" dir="5400000" sy="-100000" algn="bl" rotWithShape="0"/>
                  </a:effectLst>
                  <a:latin typeface="標楷體" pitchFamily="65" charset="-120"/>
                  <a:ea typeface="標楷體" pitchFamily="65" charset="-120"/>
                </a:rPr>
                <a:t>Thank you for your time!</a:t>
              </a:r>
            </a:p>
            <a:p>
              <a:r>
                <a:rPr lang="en-US" altLang="zh-TW" sz="8800" b="1" cap="all" dirty="0" smtClean="0">
                  <a:ln w="9000" cmpd="sng">
                    <a:solidFill>
                      <a:schemeClr val="accent4">
                        <a:shade val="50000"/>
                        <a:satMod val="120000"/>
                      </a:schemeClr>
                    </a:solidFill>
                    <a:prstDash val="solid"/>
                  </a:ln>
                  <a:solidFill>
                    <a:srgbClr val="C39B00"/>
                  </a:solidFill>
                  <a:effectLst>
                    <a:reflection blurRad="12700" stA="28000" endPos="45000" dist="1000" dir="5400000" sy="-100000" algn="bl" rotWithShape="0"/>
                  </a:effectLst>
                  <a:latin typeface="Verdana" pitchFamily="34" charset="0"/>
                  <a:ea typeface="Verdana" pitchFamily="34" charset="0"/>
                  <a:cs typeface="Verdana" pitchFamily="34" charset="0"/>
                </a:rPr>
                <a:t>Q</a:t>
              </a:r>
              <a:r>
                <a:rPr lang="zh-TW" altLang="en-US" sz="8800" b="1" cap="all" dirty="0" smtClean="0">
                  <a:ln w="9000" cmpd="sng">
                    <a:solidFill>
                      <a:schemeClr val="accent4">
                        <a:shade val="50000"/>
                        <a:satMod val="120000"/>
                      </a:schemeClr>
                    </a:solidFill>
                    <a:prstDash val="solid"/>
                  </a:ln>
                  <a:solidFill>
                    <a:srgbClr val="C39B00"/>
                  </a:solidFill>
                  <a:effectLst>
                    <a:reflection blurRad="12700" stA="28000" endPos="45000" dist="1000" dir="5400000" sy="-100000" algn="bl" rotWithShape="0"/>
                  </a:effectLst>
                  <a:latin typeface="Verdana" pitchFamily="34" charset="0"/>
                  <a:ea typeface="Verdana" pitchFamily="34" charset="0"/>
                  <a:cs typeface="Verdana" pitchFamily="34" charset="0"/>
                </a:rPr>
                <a:t> </a:t>
              </a:r>
              <a:r>
                <a:rPr lang="en-US" altLang="zh-TW" sz="8800" b="1" cap="all" dirty="0" smtClean="0">
                  <a:ln w="9000" cmpd="sng">
                    <a:solidFill>
                      <a:schemeClr val="accent4">
                        <a:shade val="50000"/>
                        <a:satMod val="120000"/>
                      </a:schemeClr>
                    </a:solidFill>
                    <a:prstDash val="solid"/>
                  </a:ln>
                  <a:solidFill>
                    <a:srgbClr val="C39B00"/>
                  </a:solidFill>
                  <a:effectLst>
                    <a:reflection blurRad="12700" stA="28000" endPos="45000" dist="1000" dir="5400000" sy="-100000" algn="bl" rotWithShape="0"/>
                  </a:effectLst>
                  <a:latin typeface="Verdana" pitchFamily="34" charset="0"/>
                  <a:ea typeface="Verdana" pitchFamily="34" charset="0"/>
                  <a:cs typeface="Verdana" pitchFamily="34" charset="0"/>
                </a:rPr>
                <a:t>&amp;</a:t>
              </a:r>
              <a:r>
                <a:rPr lang="zh-TW" altLang="en-US" sz="8800" b="1" cap="all" dirty="0" smtClean="0">
                  <a:ln w="9000" cmpd="sng">
                    <a:solidFill>
                      <a:schemeClr val="accent4">
                        <a:shade val="50000"/>
                        <a:satMod val="120000"/>
                      </a:schemeClr>
                    </a:solidFill>
                    <a:prstDash val="solid"/>
                  </a:ln>
                  <a:solidFill>
                    <a:srgbClr val="C39B00"/>
                  </a:solidFill>
                  <a:effectLst>
                    <a:reflection blurRad="12700" stA="28000" endPos="45000" dist="1000" dir="5400000" sy="-100000" algn="bl" rotWithShape="0"/>
                  </a:effectLst>
                  <a:latin typeface="Verdana" pitchFamily="34" charset="0"/>
                  <a:ea typeface="Verdana" pitchFamily="34" charset="0"/>
                  <a:cs typeface="Verdana" pitchFamily="34" charset="0"/>
                </a:rPr>
                <a:t> </a:t>
              </a:r>
              <a:r>
                <a:rPr lang="en-US" altLang="zh-TW" sz="8800" b="1" cap="all" dirty="0" smtClean="0">
                  <a:ln w="9000" cmpd="sng">
                    <a:solidFill>
                      <a:schemeClr val="accent4">
                        <a:shade val="50000"/>
                        <a:satMod val="120000"/>
                      </a:schemeClr>
                    </a:solidFill>
                    <a:prstDash val="solid"/>
                  </a:ln>
                  <a:solidFill>
                    <a:srgbClr val="C39B00"/>
                  </a:solidFill>
                  <a:effectLst>
                    <a:reflection blurRad="12700" stA="28000" endPos="45000" dist="1000" dir="5400000" sy="-100000" algn="bl" rotWithShape="0"/>
                  </a:effectLst>
                  <a:latin typeface="Verdana" pitchFamily="34" charset="0"/>
                  <a:ea typeface="Verdana" pitchFamily="34" charset="0"/>
                  <a:cs typeface="Verdana" pitchFamily="34" charset="0"/>
                </a:rPr>
                <a:t>A</a:t>
              </a:r>
              <a:endParaRPr lang="zh-TW" altLang="en-US" sz="8800" b="1" cap="all" dirty="0">
                <a:ln w="9000" cmpd="sng">
                  <a:solidFill>
                    <a:schemeClr val="accent4">
                      <a:shade val="50000"/>
                      <a:satMod val="120000"/>
                    </a:schemeClr>
                  </a:solidFill>
                  <a:prstDash val="solid"/>
                </a:ln>
                <a:solidFill>
                  <a:srgbClr val="C39B00"/>
                </a:solidFill>
                <a:effectLst>
                  <a:reflection blurRad="12700" stA="28000" endPos="45000" dist="1000" dir="5400000" sy="-100000" algn="bl" rotWithShape="0"/>
                </a:effectLst>
                <a:latin typeface="Verdana" pitchFamily="34" charset="0"/>
                <a:ea typeface="標楷體" pitchFamily="65" charset="-120"/>
                <a:cs typeface="Verdana" pitchFamily="34" charset="0"/>
              </a:endParaRPr>
            </a:p>
          </p:txBody>
        </p:sp>
        <p:pic>
          <p:nvPicPr>
            <p:cNvPr id="7" name="圖片 6" descr="2008481642824777.jpg"/>
            <p:cNvPicPr>
              <a:picLocks noChangeAspect="1"/>
            </p:cNvPicPr>
            <p:nvPr/>
          </p:nvPicPr>
          <p:blipFill>
            <a:blip r:embed="rId2" cstate="print"/>
            <a:stretch>
              <a:fillRect/>
            </a:stretch>
          </p:blipFill>
          <p:spPr>
            <a:xfrm>
              <a:off x="848544" y="980726"/>
              <a:ext cx="2376889" cy="4311235"/>
            </a:xfrm>
            <a:prstGeom prst="rect">
              <a:avLst/>
            </a:prstGeom>
          </p:spPr>
        </p:pic>
      </p:grpSp>
    </p:spTree>
    <p:extLst>
      <p:ext uri="{BB962C8B-B14F-4D97-AF65-F5344CB8AC3E}">
        <p14:creationId xmlns:p14="http://schemas.microsoft.com/office/powerpoint/2010/main" val="278745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D6E2819F-D66F-40B7-8515-ABD9D38670DF}" type="slidenum">
              <a:rPr lang="en-US" altLang="zh-TW" smtClean="0"/>
              <a:pPr/>
              <a:t>4</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664" y="1844824"/>
            <a:ext cx="1202286" cy="1556218"/>
          </a:xfrm>
          <a:prstGeom prst="rect">
            <a:avLst/>
          </a:prstGeom>
          <a:noFill/>
          <a:ln>
            <a:noFill/>
          </a:ln>
        </p:spPr>
      </p:pic>
      <p:sp>
        <p:nvSpPr>
          <p:cNvPr id="7" name="標題 6"/>
          <p:cNvSpPr txBox="1">
            <a:spLocks/>
          </p:cNvSpPr>
          <p:nvPr/>
        </p:nvSpPr>
        <p:spPr>
          <a:xfrm>
            <a:off x="2915816" y="2420889"/>
            <a:ext cx="5578896" cy="936104"/>
          </a:xfrm>
          <a:prstGeom prst="rect">
            <a:avLst/>
          </a:prstGeom>
        </p:spPr>
        <p:txBody>
          <a:bodyPr vert="horz" lIns="91440" tIns="45720" rIns="91440" bIns="45720" rtlCol="0" anchor="t">
            <a:normAutofit/>
          </a:bodyPr>
          <a:lstStyle/>
          <a:p>
            <a:pPr lvl="0">
              <a:spcBef>
                <a:spcPct val="0"/>
              </a:spcBef>
            </a:pPr>
            <a:r>
              <a:rPr lang="en-US" altLang="zh-TW" sz="4000" b="1" dirty="0">
                <a:solidFill>
                  <a:srgbClr val="777777"/>
                </a:solidFill>
                <a:latin typeface="Cambria Math" pitchFamily="18" charset="0"/>
                <a:ea typeface="Cambria Math" pitchFamily="18" charset="0"/>
                <a:cs typeface="+mj-cs"/>
              </a:rPr>
              <a:t>Company Profile</a:t>
            </a:r>
            <a:endParaRPr kumimoji="0" lang="en-US" altLang="zh-TW" sz="4000" b="1" i="0" u="none" strike="noStrike" kern="1200" cap="none" spc="0" normalizeH="0" baseline="0" noProof="0" dirty="0" smtClean="0">
              <a:ln>
                <a:noFill/>
              </a:ln>
              <a:solidFill>
                <a:srgbClr val="777777"/>
              </a:solidFill>
              <a:uLnTx/>
              <a:uFillTx/>
              <a:latin typeface="Cambria Math" pitchFamily="18" charset="0"/>
              <a:ea typeface="Cambria Math" pitchFamily="18" charset="0"/>
              <a:cs typeface="+mj-cs"/>
            </a:endParaRPr>
          </a:p>
        </p:txBody>
      </p:sp>
    </p:spTree>
    <p:extLst>
      <p:ext uri="{BB962C8B-B14F-4D97-AF65-F5344CB8AC3E}">
        <p14:creationId xmlns:p14="http://schemas.microsoft.com/office/powerpoint/2010/main" val="1031488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Company Profile</a:t>
            </a:r>
            <a:endParaRPr lang="zh-TW" altLang="en-US" dirty="0"/>
          </a:p>
        </p:txBody>
      </p:sp>
      <p:sp>
        <p:nvSpPr>
          <p:cNvPr id="3" name="內容版面配置區 2"/>
          <p:cNvSpPr>
            <a:spLocks noGrp="1"/>
          </p:cNvSpPr>
          <p:nvPr>
            <p:ph idx="1"/>
          </p:nvPr>
        </p:nvSpPr>
        <p:spPr/>
        <p:txBody>
          <a:bodyPr>
            <a:normAutofit fontScale="47500" lnSpcReduction="20000"/>
          </a:bodyPr>
          <a:lstStyle/>
          <a:p>
            <a:r>
              <a:rPr lang="en-US" altLang="zh-TW" dirty="0"/>
              <a:t>WWI was established in 1963.</a:t>
            </a:r>
          </a:p>
          <a:p>
            <a:r>
              <a:rPr lang="en-US" altLang="zh-TW" dirty="0"/>
              <a:t>WWI (stock symbol: 2816) is the first listed non-life insurance company in 1992.</a:t>
            </a:r>
          </a:p>
          <a:p>
            <a:r>
              <a:rPr lang="en-US" altLang="zh-TW" dirty="0"/>
              <a:t>WWI acquired China Mariners’ Assurance Corp., the first successful M&amp;A case in the non-life insurance industry in 2002.</a:t>
            </a:r>
          </a:p>
          <a:p>
            <a:r>
              <a:rPr lang="en-US" altLang="zh-TW" dirty="0"/>
              <a:t>In June 2007, WWI was acquired by Want </a:t>
            </a:r>
            <a:r>
              <a:rPr lang="en-US" altLang="zh-TW" dirty="0" err="1"/>
              <a:t>Want</a:t>
            </a:r>
            <a:r>
              <a:rPr lang="en-US" altLang="zh-TW" dirty="0"/>
              <a:t> Group, combined with the Group's unique business philosophy and culture and advantages, leading all colleagues to gather, Unity prosperous, open innovation, create great achievements</a:t>
            </a:r>
            <a:r>
              <a:rPr lang="en-US" altLang="zh-TW" dirty="0" smtClean="0"/>
              <a:t>.</a:t>
            </a:r>
          </a:p>
          <a:p>
            <a:r>
              <a:rPr lang="en-US" altLang="zh-TW" dirty="0"/>
              <a:t>WWI’s head office is located in Taipei with </a:t>
            </a:r>
            <a:r>
              <a:rPr lang="en-US" altLang="zh-TW" dirty="0" smtClean="0"/>
              <a:t>15 </a:t>
            </a:r>
            <a:r>
              <a:rPr lang="en-US" altLang="zh-TW" dirty="0"/>
              <a:t>branch offices, </a:t>
            </a:r>
            <a:r>
              <a:rPr lang="en-US" altLang="zh-TW" dirty="0" smtClean="0"/>
              <a:t>13 </a:t>
            </a:r>
            <a:r>
              <a:rPr lang="en-US" altLang="zh-TW" dirty="0"/>
              <a:t>service centers and </a:t>
            </a:r>
            <a:r>
              <a:rPr lang="en-US" altLang="zh-TW" dirty="0" smtClean="0"/>
              <a:t>13 </a:t>
            </a:r>
            <a:r>
              <a:rPr lang="en-US" altLang="zh-TW" dirty="0"/>
              <a:t>liaison offices set up throughout Taiwan, forming an island-wide network to develop business and provides customers with high-quality services</a:t>
            </a:r>
            <a:r>
              <a:rPr lang="en-US" altLang="zh-TW" dirty="0" smtClean="0"/>
              <a:t>.</a:t>
            </a:r>
          </a:p>
          <a:p>
            <a:r>
              <a:rPr lang="en-US" altLang="zh-TW" dirty="0"/>
              <a:t> WWI is committed to strengthening the corporate governance mechanism, actively fulfilling corporate social responsibilities, implementing the principle of fair hospitality, enhancing the company’s core capital and risk capacity, and creating shareholder value as the foundation for consolidating sustainable operations, making the company "most trusted insurance company" and will always work hard towards this vision.</a:t>
            </a:r>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5</a:t>
            </a:fld>
            <a:endParaRPr lang="en-US" altLang="zh-TW" dirty="0"/>
          </a:p>
        </p:txBody>
      </p:sp>
    </p:spTree>
    <p:extLst>
      <p:ext uri="{BB962C8B-B14F-4D97-AF65-F5344CB8AC3E}">
        <p14:creationId xmlns:p14="http://schemas.microsoft.com/office/powerpoint/2010/main" val="2478752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D6E2819F-D66F-40B7-8515-ABD9D38670DF}" type="slidenum">
              <a:rPr lang="en-US" altLang="zh-TW" smtClean="0"/>
              <a:pPr/>
              <a:t>6</a:t>
            </a:fld>
            <a:endParaRPr lang="en-US" altLang="zh-TW" dirty="0"/>
          </a:p>
        </p:txBody>
      </p:sp>
      <p:pic>
        <p:nvPicPr>
          <p:cNvPr id="6" name="圖片 5" descr="地球LOGO.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47664" y="1844824"/>
            <a:ext cx="1202286" cy="1556218"/>
          </a:xfrm>
          <a:prstGeom prst="rect">
            <a:avLst/>
          </a:prstGeom>
          <a:noFill/>
          <a:ln>
            <a:noFill/>
          </a:ln>
        </p:spPr>
      </p:pic>
      <p:sp>
        <p:nvSpPr>
          <p:cNvPr id="7" name="標題 6"/>
          <p:cNvSpPr txBox="1">
            <a:spLocks/>
          </p:cNvSpPr>
          <p:nvPr/>
        </p:nvSpPr>
        <p:spPr>
          <a:xfrm>
            <a:off x="2915816" y="2420889"/>
            <a:ext cx="5578896" cy="936104"/>
          </a:xfrm>
          <a:prstGeom prst="rect">
            <a:avLst/>
          </a:prstGeom>
        </p:spPr>
        <p:txBody>
          <a:bodyPr vert="horz" lIns="91440" tIns="45720" rIns="91440" bIns="45720" rtlCol="0" anchor="t">
            <a:normAutofit/>
          </a:bodyPr>
          <a:lstStyle/>
          <a:p>
            <a:pPr lvl="0">
              <a:spcBef>
                <a:spcPct val="0"/>
              </a:spcBef>
            </a:pPr>
            <a:r>
              <a:rPr lang="en-US" altLang="zh-TW" sz="4000" b="1" dirty="0" smtClean="0">
                <a:solidFill>
                  <a:srgbClr val="777777"/>
                </a:solidFill>
                <a:latin typeface="Cambria Math" pitchFamily="18" charset="0"/>
                <a:ea typeface="Cambria Math" pitchFamily="18" charset="0"/>
                <a:cs typeface="+mj-cs"/>
              </a:rPr>
              <a:t>Business Overview</a:t>
            </a:r>
            <a:endParaRPr kumimoji="0" lang="en-US" altLang="zh-TW" sz="4000" b="1" i="0" u="none" strike="noStrike" kern="1200" cap="none" spc="0" normalizeH="0" baseline="0" noProof="0" dirty="0" smtClean="0">
              <a:ln>
                <a:noFill/>
              </a:ln>
              <a:solidFill>
                <a:srgbClr val="777777"/>
              </a:solidFill>
              <a:uLnTx/>
              <a:uFillTx/>
              <a:latin typeface="Cambria Math" pitchFamily="18" charset="0"/>
              <a:ea typeface="Cambria Math" pitchFamily="18" charset="0"/>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6357" y="770850"/>
            <a:ext cx="8229600" cy="864096"/>
          </a:xfrm>
        </p:spPr>
        <p:txBody>
          <a:bodyPr/>
          <a:lstStyle/>
          <a:p>
            <a:r>
              <a:rPr lang="en-US" altLang="zh-TW" dirty="0" smtClean="0"/>
              <a:t>Insurance Products</a:t>
            </a:r>
            <a:endParaRPr lang="zh-TW" altLang="en-US" dirty="0"/>
          </a:p>
        </p:txBody>
      </p:sp>
      <p:sp>
        <p:nvSpPr>
          <p:cNvPr id="3" name="投影片編號版面配置區 2"/>
          <p:cNvSpPr>
            <a:spLocks noGrp="1"/>
          </p:cNvSpPr>
          <p:nvPr>
            <p:ph type="sldNum" sz="quarter" idx="4"/>
          </p:nvPr>
        </p:nvSpPr>
        <p:spPr/>
        <p:txBody>
          <a:bodyPr/>
          <a:lstStyle/>
          <a:p>
            <a:fld id="{D6E2819F-D66F-40B7-8515-ABD9D38670DF}" type="slidenum">
              <a:rPr lang="en-US" altLang="zh-TW" smtClean="0"/>
              <a:pPr/>
              <a:t>7</a:t>
            </a:fld>
            <a:endParaRPr lang="en-US" altLang="zh-TW" dirty="0"/>
          </a:p>
        </p:txBody>
      </p:sp>
      <p:sp>
        <p:nvSpPr>
          <p:cNvPr id="11" name="內容版面配置區 9"/>
          <p:cNvSpPr>
            <a:spLocks noGrp="1"/>
          </p:cNvSpPr>
          <p:nvPr>
            <p:ph idx="1"/>
          </p:nvPr>
        </p:nvSpPr>
        <p:spPr>
          <a:xfrm>
            <a:off x="457200" y="1556792"/>
            <a:ext cx="8229600" cy="4680520"/>
          </a:xfrm>
        </p:spPr>
        <p:txBody>
          <a:bodyPr>
            <a:normAutofit/>
          </a:bodyPr>
          <a:lstStyle/>
          <a:p>
            <a:pPr algn="ctr"/>
            <a:r>
              <a:rPr lang="en-US" altLang="zh-TW" sz="2600" dirty="0" smtClean="0"/>
              <a:t>Personal Lines</a:t>
            </a:r>
          </a:p>
          <a:p>
            <a:pPr algn="ctr"/>
            <a:endParaRPr lang="en-US" altLang="zh-TW" sz="2600" dirty="0"/>
          </a:p>
          <a:p>
            <a:pPr marL="0" indent="0" algn="ctr">
              <a:spcBef>
                <a:spcPts val="1800"/>
              </a:spcBef>
              <a:buNone/>
            </a:pPr>
            <a:endParaRPr lang="en-US" altLang="zh-TW" sz="2600" dirty="0" smtClean="0"/>
          </a:p>
          <a:p>
            <a:pPr marL="0" indent="0" algn="ctr">
              <a:spcBef>
                <a:spcPts val="1800"/>
              </a:spcBef>
              <a:buNone/>
            </a:pPr>
            <a:endParaRPr lang="en-US" altLang="zh-TW" sz="2600" dirty="0" smtClean="0"/>
          </a:p>
          <a:p>
            <a:pPr algn="ctr">
              <a:spcBef>
                <a:spcPts val="1800"/>
              </a:spcBef>
            </a:pPr>
            <a:r>
              <a:rPr lang="en-US" altLang="zh-TW" sz="2600" dirty="0" smtClean="0"/>
              <a:t>Commercial Lines</a:t>
            </a:r>
            <a:endParaRPr lang="zh-TW" altLang="en-US" sz="2600" dirty="0"/>
          </a:p>
        </p:txBody>
      </p:sp>
      <p:graphicFrame>
        <p:nvGraphicFramePr>
          <p:cNvPr id="13" name="表格 12"/>
          <p:cNvGraphicFramePr>
            <a:graphicFrameLocks noGrp="1"/>
          </p:cNvGraphicFramePr>
          <p:nvPr>
            <p:extLst>
              <p:ext uri="{D42A27DB-BD31-4B8C-83A1-F6EECF244321}">
                <p14:modId xmlns:p14="http://schemas.microsoft.com/office/powerpoint/2010/main" val="4269692339"/>
              </p:ext>
            </p:extLst>
          </p:nvPr>
        </p:nvGraphicFramePr>
        <p:xfrm>
          <a:off x="331592" y="2105996"/>
          <a:ext cx="8354365" cy="2011680"/>
        </p:xfrm>
        <a:graphic>
          <a:graphicData uri="http://schemas.openxmlformats.org/drawingml/2006/table">
            <a:tbl>
              <a:tblPr firstRow="1" bandRow="1">
                <a:tableStyleId>{93296810-A885-4BE3-A3E7-6D5BEEA58F35}</a:tableStyleId>
              </a:tblPr>
              <a:tblGrid>
                <a:gridCol w="1343363"/>
                <a:gridCol w="1489837"/>
                <a:gridCol w="1840387"/>
                <a:gridCol w="1810752"/>
                <a:gridCol w="1870026"/>
              </a:tblGrid>
              <a:tr h="336409">
                <a:tc>
                  <a:txBody>
                    <a:bodyPr/>
                    <a:lstStyle/>
                    <a:p>
                      <a:pPr algn="ctr"/>
                      <a:r>
                        <a:rPr lang="en-US" altLang="zh-TW" sz="1200" dirty="0" smtClean="0">
                          <a:latin typeface="Arial Narrow" panose="020B0606020202030204" pitchFamily="34" charset="0"/>
                          <a:ea typeface="微軟正黑體" panose="020B0604030504040204" pitchFamily="34" charset="-120"/>
                        </a:rPr>
                        <a:t>Motor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c>
                  <a:txBody>
                    <a:bodyPr/>
                    <a:lstStyle/>
                    <a:p>
                      <a:pPr algn="ctr"/>
                      <a:r>
                        <a:rPr lang="en-US" altLang="zh-TW" sz="1200" dirty="0" smtClean="0">
                          <a:latin typeface="Arial Narrow" panose="020B0606020202030204" pitchFamily="34" charset="0"/>
                          <a:ea typeface="微軟正黑體" panose="020B0604030504040204" pitchFamily="34" charset="-120"/>
                        </a:rPr>
                        <a:t>Project</a:t>
                      </a:r>
                      <a:r>
                        <a:rPr lang="en-US" altLang="zh-TW" sz="1200" baseline="0" dirty="0" smtClean="0">
                          <a:latin typeface="Arial Narrow" panose="020B0606020202030204" pitchFamily="34" charset="0"/>
                          <a:ea typeface="微軟正黑體" panose="020B0604030504040204" pitchFamily="34" charset="-120"/>
                        </a:rPr>
                        <a:t>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c>
                  <a:txBody>
                    <a:bodyPr/>
                    <a:lstStyle/>
                    <a:p>
                      <a:pPr algn="ctr"/>
                      <a:r>
                        <a:rPr lang="en-US" altLang="zh-TW" sz="1200" dirty="0" smtClean="0">
                          <a:latin typeface="Arial Narrow" panose="020B0606020202030204" pitchFamily="34" charset="0"/>
                          <a:ea typeface="微軟正黑體" panose="020B0604030504040204" pitchFamily="34" charset="-120"/>
                        </a:rPr>
                        <a:t>Residential</a:t>
                      </a:r>
                      <a:r>
                        <a:rPr lang="en-US" altLang="zh-TW" sz="1200" baseline="0" dirty="0" smtClean="0">
                          <a:latin typeface="Arial Narrow" panose="020B0606020202030204" pitchFamily="34" charset="0"/>
                          <a:ea typeface="微軟正黑體" panose="020B0604030504040204" pitchFamily="34" charset="-120"/>
                        </a:rPr>
                        <a:t>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c>
                  <a:txBody>
                    <a:bodyPr/>
                    <a:lstStyle/>
                    <a:p>
                      <a:pPr algn="ctr"/>
                      <a:r>
                        <a:rPr lang="en-US" altLang="zh-TW" sz="1200" dirty="0" smtClean="0">
                          <a:latin typeface="Arial Narrow" panose="020B0606020202030204" pitchFamily="34" charset="0"/>
                          <a:ea typeface="微軟正黑體" panose="020B0604030504040204" pitchFamily="34" charset="-120"/>
                        </a:rPr>
                        <a:t>Travel Accident Insurance + Inconvenience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c>
                  <a:txBody>
                    <a:bodyPr/>
                    <a:lstStyle/>
                    <a:p>
                      <a:pPr algn="ctr"/>
                      <a:r>
                        <a:rPr lang="en-US" altLang="zh-TW" sz="1200" dirty="0" smtClean="0">
                          <a:latin typeface="Arial Narrow" panose="020B0606020202030204" pitchFamily="34" charset="0"/>
                          <a:ea typeface="微軟正黑體" panose="020B0604030504040204" pitchFamily="34" charset="-120"/>
                        </a:rPr>
                        <a:t>Accident and Health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r>
              <a:tr h="1143790">
                <a:tc>
                  <a:txBody>
                    <a:bodyPr/>
                    <a:lstStyle/>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Motorcycle insurance</a:t>
                      </a: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Automobile insurance</a:t>
                      </a:r>
                      <a:endParaRPr lang="zh-TW" altLang="en-US" sz="1200" dirty="0">
                        <a:latin typeface="Arial Narrow" panose="020B0606020202030204" pitchFamily="34" charset="0"/>
                        <a:ea typeface="微軟正黑體" panose="020B0604030504040204" pitchFamily="34" charset="-120"/>
                      </a:endParaRPr>
                    </a:p>
                  </a:txBody>
                  <a:tcPr>
                    <a:solidFill>
                      <a:srgbClr val="EBEEF5"/>
                    </a:solidFill>
                  </a:tcPr>
                </a:tc>
                <a:tc>
                  <a:txBody>
                    <a:bodyPr/>
                    <a:lstStyle/>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Cell Phone Insurance </a:t>
                      </a:r>
                      <a:endParaRPr lang="zh-TW" altLang="en-US" sz="1200" dirty="0" smtClean="0">
                        <a:latin typeface="Arial Narrow" panose="020B0606020202030204" pitchFamily="34" charset="0"/>
                        <a:ea typeface="微軟正黑體" panose="020B0604030504040204" pitchFamily="34" charset="-120"/>
                      </a:endParaRPr>
                    </a:p>
                  </a:txBody>
                  <a:tcPr>
                    <a:solidFill>
                      <a:srgbClr val="EBEEF5"/>
                    </a:solidFill>
                  </a:tcPr>
                </a:tc>
                <a:tc>
                  <a:txBody>
                    <a:bodyPr/>
                    <a:lstStyle/>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Residential Fire &amp; Earthquake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Residential</a:t>
                      </a:r>
                      <a:r>
                        <a:rPr lang="en-US" altLang="zh-TW" sz="1200" baseline="0" dirty="0" smtClean="0">
                          <a:latin typeface="Arial Narrow" panose="020B0606020202030204" pitchFamily="34" charset="0"/>
                          <a:ea typeface="微軟正黑體" panose="020B0604030504040204" pitchFamily="34" charset="-120"/>
                        </a:rPr>
                        <a:t> Comprehensive Insurance</a:t>
                      </a:r>
                      <a:endParaRPr lang="en-US" altLang="zh-TW" sz="1200" dirty="0" smtClean="0">
                        <a:latin typeface="Arial Narrow" panose="020B0606020202030204" pitchFamily="34" charset="0"/>
                        <a:ea typeface="微軟正黑體" panose="020B0604030504040204" pitchFamily="34" charset="-120"/>
                      </a:endParaRP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Household</a:t>
                      </a:r>
                      <a:r>
                        <a:rPr lang="en-US" altLang="zh-TW" sz="1200" baseline="0" dirty="0" smtClean="0">
                          <a:latin typeface="Arial Narrow" panose="020B0606020202030204" pitchFamily="34" charset="0"/>
                          <a:ea typeface="微軟正黑體" panose="020B0604030504040204" pitchFamily="34" charset="-120"/>
                        </a:rPr>
                        <a:t> Comprehensive Insurance</a:t>
                      </a:r>
                      <a:endParaRPr lang="en-US" altLang="zh-TW" sz="1200" dirty="0" smtClean="0">
                        <a:latin typeface="Arial Narrow" panose="020B0606020202030204" pitchFamily="34" charset="0"/>
                        <a:ea typeface="微軟正黑體" panose="020B0604030504040204" pitchFamily="34" charset="-120"/>
                      </a:endParaRP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Residential Personal Property Insurance</a:t>
                      </a:r>
                    </a:p>
                  </a:txBody>
                  <a:tcPr>
                    <a:solidFill>
                      <a:srgbClr val="EBEEF5"/>
                    </a:solidFill>
                  </a:tcPr>
                </a:tc>
                <a:tc>
                  <a:txBody>
                    <a:bodyPr/>
                    <a:lstStyle/>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Comprehensive Travel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Specific Sporting </a:t>
                      </a:r>
                      <a:r>
                        <a:rPr lang="en-US" altLang="zh-TW" sz="1200" dirty="0" smtClean="0">
                          <a:latin typeface="Arial Narrow" panose="020B0606020202030204" pitchFamily="34" charset="0"/>
                          <a:ea typeface="+mn-ea"/>
                        </a:rPr>
                        <a:t>A</a:t>
                      </a:r>
                      <a:r>
                        <a:rPr lang="en-US" altLang="zh-TW" sz="1200" dirty="0" smtClean="0">
                          <a:latin typeface="Arial Narrow" panose="020B0606020202030204" pitchFamily="34" charset="0"/>
                        </a:rPr>
                        <a:t>ctivity</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Comprehensive Travel Bubble Insurance</a:t>
                      </a:r>
                    </a:p>
                  </a:txBody>
                  <a:tcPr>
                    <a:solidFill>
                      <a:srgbClr val="EBEEF5"/>
                    </a:solidFill>
                  </a:tcPr>
                </a:tc>
                <a:tc>
                  <a:txBody>
                    <a:bodyPr/>
                    <a:lstStyle/>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Personal Accident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Group Accident Insurance</a:t>
                      </a:r>
                    </a:p>
                    <a:p>
                      <a:pPr marL="180975" indent="-180975">
                        <a:buClr>
                          <a:srgbClr val="00B0F0"/>
                        </a:buClr>
                        <a:buFont typeface="Wingdings" panose="05000000000000000000" pitchFamily="2" charset="2"/>
                        <a:buChar char="l"/>
                      </a:pPr>
                      <a:r>
                        <a:rPr lang="en-US" altLang="zh-TW" sz="1200" dirty="0" err="1" smtClean="0">
                          <a:latin typeface="Arial Narrow" panose="020B0606020202030204" pitchFamily="34" charset="0"/>
                          <a:ea typeface="微軟正黑體" panose="020B0604030504040204" pitchFamily="34" charset="-120"/>
                        </a:rPr>
                        <a:t>Microinsurance</a:t>
                      </a:r>
                      <a:endParaRPr lang="en-US" altLang="zh-TW" sz="1200" dirty="0" smtClean="0">
                        <a:latin typeface="Arial Narrow" panose="020B0606020202030204" pitchFamily="34" charset="0"/>
                        <a:ea typeface="微軟正黑體" panose="020B0604030504040204" pitchFamily="34" charset="-120"/>
                      </a:endParaRP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Personal</a:t>
                      </a:r>
                      <a:r>
                        <a:rPr lang="zh-TW" altLang="en-US" sz="1200" dirty="0" smtClean="0">
                          <a:latin typeface="Arial Narrow" panose="020B0606020202030204" pitchFamily="34" charset="0"/>
                          <a:ea typeface="微軟正黑體" panose="020B0604030504040204" pitchFamily="34" charset="-120"/>
                        </a:rPr>
                        <a:t> </a:t>
                      </a:r>
                      <a:r>
                        <a:rPr lang="en-US" altLang="zh-TW" sz="1200" dirty="0" smtClean="0">
                          <a:latin typeface="Arial Narrow" panose="020B0606020202030204" pitchFamily="34" charset="0"/>
                          <a:ea typeface="微軟正黑體" panose="020B0604030504040204" pitchFamily="34" charset="-120"/>
                        </a:rPr>
                        <a:t>Health Insurance</a:t>
                      </a:r>
                      <a:endParaRPr lang="zh-TW" altLang="en-US" sz="1200" dirty="0">
                        <a:latin typeface="Arial Narrow" panose="020B0606020202030204" pitchFamily="34" charset="0"/>
                        <a:ea typeface="微軟正黑體" panose="020B0604030504040204" pitchFamily="34" charset="-120"/>
                      </a:endParaRPr>
                    </a:p>
                  </a:txBody>
                  <a:tcPr>
                    <a:solidFill>
                      <a:srgbClr val="EBEEF5"/>
                    </a:solidFill>
                  </a:tcP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3787807740"/>
              </p:ext>
            </p:extLst>
          </p:nvPr>
        </p:nvGraphicFramePr>
        <p:xfrm>
          <a:off x="456357" y="4671364"/>
          <a:ext cx="8364115" cy="1680656"/>
        </p:xfrm>
        <a:graphic>
          <a:graphicData uri="http://schemas.openxmlformats.org/drawingml/2006/table">
            <a:tbl>
              <a:tblPr firstRow="1" bandRow="1">
                <a:tableStyleId>{93296810-A885-4BE3-A3E7-6D5BEEA58F35}</a:tableStyleId>
              </a:tblPr>
              <a:tblGrid>
                <a:gridCol w="1687544"/>
                <a:gridCol w="2155514"/>
                <a:gridCol w="2260622"/>
                <a:gridCol w="2260435"/>
              </a:tblGrid>
              <a:tr h="288712">
                <a:tc>
                  <a:txBody>
                    <a:bodyPr/>
                    <a:lstStyle/>
                    <a:p>
                      <a:pPr algn="ctr"/>
                      <a:r>
                        <a:rPr lang="en-US" altLang="zh-TW" sz="1200" dirty="0" smtClean="0">
                          <a:latin typeface="Arial Narrow" panose="020B0606020202030204" pitchFamily="34" charset="0"/>
                          <a:ea typeface="微軟正黑體" panose="020B0604030504040204" pitchFamily="34" charset="-120"/>
                        </a:rPr>
                        <a:t>Commercial Fire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c>
                  <a:txBody>
                    <a:bodyPr/>
                    <a:lstStyle/>
                    <a:p>
                      <a:pPr algn="ctr"/>
                      <a:r>
                        <a:rPr lang="en-US" altLang="zh-TW" sz="1200" dirty="0" smtClean="0">
                          <a:latin typeface="Arial Narrow" panose="020B0606020202030204" pitchFamily="34" charset="0"/>
                          <a:ea typeface="微軟正黑體" panose="020B0604030504040204" pitchFamily="34" charset="-120"/>
                        </a:rPr>
                        <a:t>Accident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c>
                  <a:txBody>
                    <a:bodyPr/>
                    <a:lstStyle/>
                    <a:p>
                      <a:pPr algn="ctr"/>
                      <a:r>
                        <a:rPr lang="en-US" altLang="zh-TW" sz="1200" dirty="0" smtClean="0">
                          <a:latin typeface="Arial Narrow" panose="020B0606020202030204" pitchFamily="34" charset="0"/>
                          <a:ea typeface="微軟正黑體" panose="020B0604030504040204" pitchFamily="34" charset="-120"/>
                        </a:rPr>
                        <a:t>Engineering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c>
                  <a:txBody>
                    <a:bodyPr/>
                    <a:lstStyle/>
                    <a:p>
                      <a:pPr algn="ctr"/>
                      <a:r>
                        <a:rPr lang="en-US" altLang="zh-TW" sz="1200" dirty="0" smtClean="0">
                          <a:latin typeface="Arial Narrow" panose="020B0606020202030204" pitchFamily="34" charset="0"/>
                          <a:ea typeface="微軟正黑體" panose="020B0604030504040204" pitchFamily="34" charset="-120"/>
                        </a:rPr>
                        <a:t>Marine Insurance</a:t>
                      </a:r>
                      <a:endParaRPr lang="zh-TW" altLang="en-US" sz="1200" dirty="0">
                        <a:solidFill>
                          <a:schemeClr val="tx1"/>
                        </a:solidFill>
                        <a:latin typeface="Arial Narrow" panose="020B0606020202030204" pitchFamily="34" charset="0"/>
                        <a:ea typeface="微軟正黑體" panose="020B0604030504040204" pitchFamily="34" charset="-120"/>
                      </a:endParaRPr>
                    </a:p>
                  </a:txBody>
                  <a:tcPr>
                    <a:solidFill>
                      <a:srgbClr val="87E1FF"/>
                    </a:solidFill>
                  </a:tcPr>
                </a:tc>
              </a:tr>
              <a:tr h="1223456">
                <a:tc>
                  <a:txBody>
                    <a:bodyPr/>
                    <a:lstStyle/>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Commercial Fire Insurance</a:t>
                      </a: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Commercial Comprehensive Fire Insurance</a:t>
                      </a:r>
                    </a:p>
                  </a:txBody>
                  <a:tcPr>
                    <a:solidFill>
                      <a:srgbClr val="EBEEF5"/>
                    </a:solidFill>
                  </a:tcPr>
                </a:tc>
                <a:tc>
                  <a:txBody>
                    <a:bodyPr/>
                    <a:lstStyle/>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Public Liability Insurance</a:t>
                      </a: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Employer's Liability Insurance</a:t>
                      </a: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Product Liability insurance</a:t>
                      </a: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Travel Agent Liability Insurance</a:t>
                      </a:r>
                    </a:p>
                    <a:p>
                      <a:pPr marL="180975" marR="0" lvl="0" indent="-180975" algn="l" defTabSz="914400" rtl="0" eaLnBrk="1" fontAlgn="auto" latinLnBrk="0" hangingPunct="1">
                        <a:lnSpc>
                          <a:spcPct val="100000"/>
                        </a:lnSpc>
                        <a:spcBef>
                          <a:spcPts val="0"/>
                        </a:spcBef>
                        <a:spcAft>
                          <a:spcPts val="0"/>
                        </a:spcAft>
                        <a:buClr>
                          <a:srgbClr val="00B0F0"/>
                        </a:buClr>
                        <a:buSzTx/>
                        <a:buFont typeface="Wingdings" panose="05000000000000000000" pitchFamily="2" charset="2"/>
                        <a:buChar char="l"/>
                        <a:tabLst/>
                        <a:defRPr/>
                      </a:pPr>
                      <a:r>
                        <a:rPr lang="en-US" altLang="zh-TW" sz="1200" dirty="0" smtClean="0">
                          <a:latin typeface="Arial Narrow" panose="020B0606020202030204" pitchFamily="34" charset="0"/>
                          <a:ea typeface="微軟正黑體" panose="020B0604030504040204" pitchFamily="34" charset="-120"/>
                        </a:rPr>
                        <a:t>Other Insurance</a:t>
                      </a:r>
                      <a:endParaRPr lang="zh-TW" altLang="en-US" sz="1200" dirty="0" smtClean="0">
                        <a:latin typeface="Arial Narrow" panose="020B0606020202030204" pitchFamily="34" charset="0"/>
                        <a:ea typeface="微軟正黑體" panose="020B0604030504040204" pitchFamily="34" charset="-120"/>
                      </a:endParaRPr>
                    </a:p>
                  </a:txBody>
                  <a:tcPr>
                    <a:solidFill>
                      <a:srgbClr val="EBEEF5"/>
                    </a:solidFill>
                  </a:tcPr>
                </a:tc>
                <a:tc>
                  <a:txBody>
                    <a:bodyPr/>
                    <a:lstStyle/>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Contractor's All Risks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Erection All Risks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Contractors Equipment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Boiler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Machinery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Electronic Equipment Insurance</a:t>
                      </a:r>
                      <a:endParaRPr lang="zh-TW" altLang="en-US" sz="1200" dirty="0">
                        <a:latin typeface="Arial Narrow" panose="020B0606020202030204" pitchFamily="34" charset="0"/>
                        <a:ea typeface="微軟正黑體" panose="020B0604030504040204" pitchFamily="34" charset="-120"/>
                      </a:endParaRPr>
                    </a:p>
                  </a:txBody>
                  <a:tcPr>
                    <a:solidFill>
                      <a:srgbClr val="EBEEF5"/>
                    </a:solidFill>
                  </a:tcPr>
                </a:tc>
                <a:tc>
                  <a:txBody>
                    <a:bodyPr/>
                    <a:lstStyle/>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Marine Cargo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Carrier's Liability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Hull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Fishing Vessel Insurance</a:t>
                      </a:r>
                    </a:p>
                    <a:p>
                      <a:pPr marL="180975" indent="-180975">
                        <a:buClr>
                          <a:srgbClr val="00B0F0"/>
                        </a:buClr>
                        <a:buFont typeface="Wingdings" panose="05000000000000000000" pitchFamily="2" charset="2"/>
                        <a:buChar char="l"/>
                      </a:pPr>
                      <a:r>
                        <a:rPr lang="en-US" altLang="zh-TW" sz="1200" dirty="0" smtClean="0">
                          <a:latin typeface="Arial Narrow" panose="020B0606020202030204" pitchFamily="34" charset="0"/>
                          <a:ea typeface="微軟正黑體" panose="020B0604030504040204" pitchFamily="34" charset="-120"/>
                        </a:rPr>
                        <a:t>Aviation Insurance</a:t>
                      </a:r>
                      <a:endParaRPr lang="zh-TW" altLang="en-US" sz="1200" dirty="0">
                        <a:latin typeface="Arial Narrow" panose="020B0606020202030204" pitchFamily="34" charset="0"/>
                        <a:ea typeface="微軟正黑體" panose="020B0604030504040204" pitchFamily="34" charset="-120"/>
                      </a:endParaRPr>
                    </a:p>
                  </a:txBody>
                  <a:tcPr>
                    <a:solidFill>
                      <a:srgbClr val="EBEEF5"/>
                    </a:solidFill>
                  </a:tcPr>
                </a:tc>
              </a:tr>
            </a:tbl>
          </a:graphicData>
        </a:graphic>
      </p:graphicFrame>
    </p:spTree>
    <p:extLst>
      <p:ext uri="{BB962C8B-B14F-4D97-AF65-F5344CB8AC3E}">
        <p14:creationId xmlns:p14="http://schemas.microsoft.com/office/powerpoint/2010/main" val="352318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Written Premiums Mix</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8</a:t>
            </a:fld>
            <a:endParaRPr lang="en-US" altLang="zh-TW" dirty="0"/>
          </a:p>
        </p:txBody>
      </p:sp>
      <p:sp>
        <p:nvSpPr>
          <p:cNvPr id="6" name="文字方塊 5"/>
          <p:cNvSpPr txBox="1"/>
          <p:nvPr/>
        </p:nvSpPr>
        <p:spPr>
          <a:xfrm>
            <a:off x="6493734" y="1578278"/>
            <a:ext cx="1678666" cy="338554"/>
          </a:xfrm>
          <a:prstGeom prst="rect">
            <a:avLst/>
          </a:prstGeom>
          <a:noFill/>
        </p:spPr>
        <p:txBody>
          <a:bodyPr wrap="none" rtlCol="0">
            <a:spAutoFit/>
          </a:bodyPr>
          <a:lstStyle/>
          <a:p>
            <a:pPr algn="r"/>
            <a:r>
              <a:rPr lang="en-US" altLang="zh-TW" sz="1600" b="1" dirty="0">
                <a:solidFill>
                  <a:srgbClr val="777777"/>
                </a:solidFill>
                <a:latin typeface="微軟正黑體" pitchFamily="34" charset="-120"/>
                <a:ea typeface="微軟正黑體" pitchFamily="34" charset="-120"/>
              </a:rPr>
              <a:t>Unit: </a:t>
            </a:r>
            <a:r>
              <a:rPr lang="en-US" altLang="zh-TW" sz="1600" b="1" dirty="0" smtClean="0">
                <a:solidFill>
                  <a:srgbClr val="777777"/>
                </a:solidFill>
                <a:latin typeface="微軟正黑體" pitchFamily="34" charset="-120"/>
                <a:ea typeface="微軟正黑體" pitchFamily="34" charset="-120"/>
              </a:rPr>
              <a:t>NT$100m</a:t>
            </a:r>
            <a:endParaRPr lang="en-US" altLang="zh-TW" sz="1600" b="1" dirty="0">
              <a:solidFill>
                <a:srgbClr val="777777"/>
              </a:solidFill>
              <a:latin typeface="微軟正黑體" pitchFamily="34" charset="-120"/>
              <a:ea typeface="微軟正黑體" pitchFamily="34" charset="-120"/>
            </a:endParaRPr>
          </a:p>
        </p:txBody>
      </p:sp>
      <p:graphicFrame>
        <p:nvGraphicFramePr>
          <p:cNvPr id="8" name="圖表 7"/>
          <p:cNvGraphicFramePr>
            <a:graphicFrameLocks/>
          </p:cNvGraphicFramePr>
          <p:nvPr>
            <p:extLst>
              <p:ext uri="{D42A27DB-BD31-4B8C-83A1-F6EECF244321}">
                <p14:modId xmlns:p14="http://schemas.microsoft.com/office/powerpoint/2010/main" val="2948687121"/>
              </p:ext>
            </p:extLst>
          </p:nvPr>
        </p:nvGraphicFramePr>
        <p:xfrm>
          <a:off x="1512000" y="1771200"/>
          <a:ext cx="6120000"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Written Premiums Mix</a:t>
            </a:r>
            <a:endParaRPr lang="zh-TW" altLang="en-US" dirty="0"/>
          </a:p>
        </p:txBody>
      </p:sp>
      <p:sp>
        <p:nvSpPr>
          <p:cNvPr id="4" name="投影片編號版面配置區 3"/>
          <p:cNvSpPr>
            <a:spLocks noGrp="1"/>
          </p:cNvSpPr>
          <p:nvPr>
            <p:ph type="sldNum" sz="quarter" idx="4"/>
          </p:nvPr>
        </p:nvSpPr>
        <p:spPr/>
        <p:txBody>
          <a:bodyPr/>
          <a:lstStyle/>
          <a:p>
            <a:fld id="{D6E2819F-D66F-40B7-8515-ABD9D38670DF}" type="slidenum">
              <a:rPr lang="en-US" altLang="zh-TW" smtClean="0"/>
              <a:pPr/>
              <a:t>9</a:t>
            </a:fld>
            <a:endParaRPr lang="en-US" altLang="zh-TW" dirty="0"/>
          </a:p>
        </p:txBody>
      </p:sp>
      <p:sp>
        <p:nvSpPr>
          <p:cNvPr id="7" name="文字方塊 6"/>
          <p:cNvSpPr txBox="1"/>
          <p:nvPr/>
        </p:nvSpPr>
        <p:spPr>
          <a:xfrm>
            <a:off x="6493734" y="1578278"/>
            <a:ext cx="1678666" cy="338554"/>
          </a:xfrm>
          <a:prstGeom prst="rect">
            <a:avLst/>
          </a:prstGeom>
          <a:noFill/>
        </p:spPr>
        <p:txBody>
          <a:bodyPr wrap="none" rtlCol="0">
            <a:spAutoFit/>
          </a:bodyPr>
          <a:lstStyle/>
          <a:p>
            <a:pPr algn="r"/>
            <a:r>
              <a:rPr lang="en-US" altLang="zh-TW" sz="1600" b="1" dirty="0">
                <a:solidFill>
                  <a:srgbClr val="777777"/>
                </a:solidFill>
                <a:latin typeface="微軟正黑體" pitchFamily="34" charset="-120"/>
                <a:ea typeface="微軟正黑體" pitchFamily="34" charset="-120"/>
              </a:rPr>
              <a:t>Unit: </a:t>
            </a:r>
            <a:r>
              <a:rPr lang="en-US" altLang="zh-TW" sz="1600" b="1" dirty="0" smtClean="0">
                <a:solidFill>
                  <a:srgbClr val="777777"/>
                </a:solidFill>
                <a:latin typeface="微軟正黑體" pitchFamily="34" charset="-120"/>
                <a:ea typeface="微軟正黑體" pitchFamily="34" charset="-120"/>
              </a:rPr>
              <a:t>NT$100m</a:t>
            </a:r>
            <a:endParaRPr lang="en-US" altLang="zh-TW" sz="1600" b="1" dirty="0">
              <a:solidFill>
                <a:srgbClr val="777777"/>
              </a:solidFill>
              <a:latin typeface="微軟正黑體" pitchFamily="34" charset="-120"/>
              <a:ea typeface="微軟正黑體" pitchFamily="34" charset="-120"/>
            </a:endParaRPr>
          </a:p>
        </p:txBody>
      </p:sp>
      <p:graphicFrame>
        <p:nvGraphicFramePr>
          <p:cNvPr id="8" name="圖表 7"/>
          <p:cNvGraphicFramePr>
            <a:graphicFrameLocks/>
          </p:cNvGraphicFramePr>
          <p:nvPr>
            <p:extLst>
              <p:ext uri="{D42A27DB-BD31-4B8C-83A1-F6EECF244321}">
                <p14:modId xmlns:p14="http://schemas.microsoft.com/office/powerpoint/2010/main" val="2132534636"/>
              </p:ext>
            </p:extLst>
          </p:nvPr>
        </p:nvGraphicFramePr>
        <p:xfrm>
          <a:off x="1512000" y="1771200"/>
          <a:ext cx="612000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8211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旺旺藍">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佈景主題~旺旺紅色-</Template>
  <TotalTime>0</TotalTime>
  <Words>1808</Words>
  <Application>Microsoft Office PowerPoint</Application>
  <PresentationFormat>如螢幕大小 (4:3)</PresentationFormat>
  <Paragraphs>299</Paragraphs>
  <Slides>31</Slides>
  <Notes>1</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31</vt:i4>
      </vt:variant>
    </vt:vector>
  </HeadingPairs>
  <TitlesOfParts>
    <vt:vector size="43" baseType="lpstr">
      <vt:lpstr>微軟正黑體</vt:lpstr>
      <vt:lpstr>新細明體</vt:lpstr>
      <vt:lpstr>標楷體</vt:lpstr>
      <vt:lpstr>Arial</vt:lpstr>
      <vt:lpstr>Arial Narrow</vt:lpstr>
      <vt:lpstr>Calibri</vt:lpstr>
      <vt:lpstr>Cambria Math</vt:lpstr>
      <vt:lpstr>Tahoma</vt:lpstr>
      <vt:lpstr>Times New Roman</vt:lpstr>
      <vt:lpstr>Verdana</vt:lpstr>
      <vt:lpstr>Wingdings</vt:lpstr>
      <vt:lpstr>佈景主題~旺旺藍</vt:lpstr>
      <vt:lpstr>2816 WWI 2022 Performance Presentation</vt:lpstr>
      <vt:lpstr>Disclaimer</vt:lpstr>
      <vt:lpstr>Agenda</vt:lpstr>
      <vt:lpstr>PowerPoint 簡報</vt:lpstr>
      <vt:lpstr>Company Profile</vt:lpstr>
      <vt:lpstr>PowerPoint 簡報</vt:lpstr>
      <vt:lpstr>Insurance Products</vt:lpstr>
      <vt:lpstr>Written Premiums Mix</vt:lpstr>
      <vt:lpstr>Written Premiums Mix</vt:lpstr>
      <vt:lpstr>Written Premiums</vt:lpstr>
      <vt:lpstr>Retained Premiums</vt:lpstr>
      <vt:lpstr>Premiums Growth Ratio</vt:lpstr>
      <vt:lpstr>Market Share</vt:lpstr>
      <vt:lpstr>PowerPoint 簡報</vt:lpstr>
      <vt:lpstr>Revenues</vt:lpstr>
      <vt:lpstr>Net Income After Tax</vt:lpstr>
      <vt:lpstr>PowerPoint 簡報</vt:lpstr>
      <vt:lpstr>Balance Sheet</vt:lpstr>
      <vt:lpstr>Balance Sheet 2022Q2</vt:lpstr>
      <vt:lpstr>      Risk Based Capital Ratio(RBC%)</vt:lpstr>
      <vt:lpstr>PowerPoint 簡報</vt:lpstr>
      <vt:lpstr>Corporate Social Responsibility(CSR)</vt:lpstr>
      <vt:lpstr>Corporate Governance –  Financial Strength Rating</vt:lpstr>
      <vt:lpstr>Actively Navigating climate change Shocks</vt:lpstr>
      <vt:lpstr>Green products ensure sustainable development</vt:lpstr>
      <vt:lpstr>Insurance in the Digital Era</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
  <cp:lastModifiedBy/>
  <cp:revision>299</cp:revision>
  <cp:lastPrinted>2020-07-22T01:00:56Z</cp:lastPrinted>
  <dcterms:created xsi:type="dcterms:W3CDTF">2018-07-04T01:20:52Z</dcterms:created>
  <dcterms:modified xsi:type="dcterms:W3CDTF">2022-09-14T08:21:23Z</dcterms:modified>
</cp:coreProperties>
</file>