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33"/>
  </p:notesMasterIdLst>
  <p:sldIdLst>
    <p:sldId id="256" r:id="rId2"/>
    <p:sldId id="257" r:id="rId3"/>
    <p:sldId id="258" r:id="rId4"/>
    <p:sldId id="302" r:id="rId5"/>
    <p:sldId id="303" r:id="rId6"/>
    <p:sldId id="264" r:id="rId7"/>
    <p:sldId id="307" r:id="rId8"/>
    <p:sldId id="261" r:id="rId9"/>
    <p:sldId id="308" r:id="rId10"/>
    <p:sldId id="262" r:id="rId11"/>
    <p:sldId id="269" r:id="rId12"/>
    <p:sldId id="270" r:id="rId13"/>
    <p:sldId id="271" r:id="rId14"/>
    <p:sldId id="265" r:id="rId15"/>
    <p:sldId id="272" r:id="rId16"/>
    <p:sldId id="274" r:id="rId17"/>
    <p:sldId id="266" r:id="rId18"/>
    <p:sldId id="277" r:id="rId19"/>
    <p:sldId id="275" r:id="rId20"/>
    <p:sldId id="278" r:id="rId21"/>
    <p:sldId id="321" r:id="rId22"/>
    <p:sldId id="322" r:id="rId23"/>
    <p:sldId id="323" r:id="rId24"/>
    <p:sldId id="324" r:id="rId25"/>
    <p:sldId id="325" r:id="rId26"/>
    <p:sldId id="326" r:id="rId27"/>
    <p:sldId id="327" r:id="rId28"/>
    <p:sldId id="328" r:id="rId29"/>
    <p:sldId id="329" r:id="rId30"/>
    <p:sldId id="330" r:id="rId31"/>
    <p:sldId id="331" r:id="rId32"/>
  </p:sldIdLst>
  <p:sldSz cx="9144000" cy="6858000" type="screen4x3"/>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9B00"/>
    <a:srgbClr val="AF9141"/>
    <a:srgbClr val="F8F8F8"/>
    <a:srgbClr val="AD9141"/>
    <a:srgbClr val="C1A65B"/>
    <a:srgbClr val="FFCCFF"/>
    <a:srgbClr val="87E1FF"/>
    <a:srgbClr val="B3EBFF"/>
    <a:srgbClr val="CDEBFF"/>
    <a:srgbClr val="FC46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AF606853-7671-496A-8E4F-DF71F8EC918B}" styleName="深色樣式 1 - 輔色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unacfile\Share\&#26371;&#35336;&#37096;\12.&#32929;&#21209;\14&#27861;&#35498;&#26371;\&#27861;&#35498;&#26371;&#31777;&#34920;.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unacfile\Share\&#26371;&#35336;&#37096;\12.&#32929;&#21209;\14&#27861;&#35498;&#26371;\&#27861;&#35498;&#26371;&#31777;&#34920;.xlsx" TargetMode="Externa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unacfile\Share\&#26371;&#35336;&#37096;\12.&#32929;&#21209;\14&#27861;&#35498;&#26371;\&#27861;&#35498;&#26371;&#31777;&#34920;.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unacfile\Share\&#26371;&#35336;&#37096;\12.&#32929;&#21209;\14&#27861;&#35498;&#26371;\&#27861;&#35498;&#26371;&#31777;&#34920;.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unacfile\Share\&#26371;&#35336;&#37096;\12.&#32929;&#21209;\14&#27861;&#35498;&#26371;\&#27861;&#35498;&#26371;&#31777;&#34920;.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unacfile\Share\&#26371;&#35336;&#37096;\12.&#32929;&#21209;\14&#27861;&#35498;&#26371;\&#27861;&#35498;&#26371;&#31777;&#34920;.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unacfile\Share\&#26371;&#35336;&#37096;\12.&#32929;&#21209;\14&#27861;&#35498;&#26371;\&#27861;&#35498;&#26371;&#31777;&#34920;.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1" Type="http://schemas.openxmlformats.org/officeDocument/2006/relationships/oleObject" Target="file:///\\unacfile\Share\&#26371;&#35336;&#37096;\12.&#32929;&#21209;\14&#27861;&#35498;&#26371;\&#27861;&#35498;&#26371;&#31777;&#34920;.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unacfile\Share\&#26371;&#35336;&#37096;\12.&#32929;&#21209;\14&#27861;&#35498;&#26371;\&#27861;&#35498;&#26371;&#31777;&#34920;.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unacfile\Share\&#26371;&#35336;&#37096;\12.&#32929;&#21209;\14&#27861;&#35498;&#26371;\&#27861;&#35498;&#26371;&#31777;&#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chemeClr val="accent6">
                    <a:lumMod val="75000"/>
                  </a:schemeClr>
                </a:solidFill>
                <a:effectLst/>
                <a:latin typeface="微軟正黑體" pitchFamily="34" charset="-120"/>
                <a:ea typeface="微軟正黑體" pitchFamily="34" charset="-120"/>
                <a:cs typeface="+mn-cs"/>
              </a:defRPr>
            </a:pPr>
            <a:r>
              <a:rPr lang="en-US" altLang="zh-TW" sz="2000" dirty="0" smtClean="0">
                <a:solidFill>
                  <a:srgbClr val="C39B00"/>
                </a:solidFill>
                <a:effectLst/>
                <a:latin typeface="微軟正黑體" pitchFamily="34" charset="-120"/>
                <a:ea typeface="微軟正黑體" pitchFamily="34" charset="-120"/>
              </a:rPr>
              <a:t>2021 ~</a:t>
            </a:r>
            <a:r>
              <a:rPr lang="en-US" altLang="zh-TW" sz="2000" b="1" i="0" u="none" strike="noStrike" kern="1200" baseline="0" dirty="0" smtClean="0">
                <a:solidFill>
                  <a:srgbClr val="C39B00"/>
                </a:solidFill>
                <a:effectLst/>
                <a:latin typeface="微軟正黑體" pitchFamily="34" charset="-120"/>
                <a:ea typeface="微軟正黑體" pitchFamily="34" charset="-120"/>
                <a:cs typeface="+mn-cs"/>
              </a:rPr>
              <a:t>106.61</a:t>
            </a:r>
            <a:r>
              <a:rPr lang="zh-TW" altLang="zh-TW" sz="2000" b="1" i="0" u="none" strike="noStrike" kern="1200" baseline="0" dirty="0" smtClean="0">
                <a:solidFill>
                  <a:srgbClr val="C39B00"/>
                </a:solidFill>
                <a:effectLst/>
                <a:latin typeface="微軟正黑體" pitchFamily="34" charset="-120"/>
                <a:ea typeface="微軟正黑體" pitchFamily="34" charset="-120"/>
                <a:cs typeface="+mn-cs"/>
              </a:rPr>
              <a:t>億元</a:t>
            </a:r>
          </a:p>
        </c:rich>
      </c:tx>
      <c:layout>
        <c:manualLayout>
          <c:xMode val="edge"/>
          <c:yMode val="edge"/>
          <c:x val="0.45216094771241833"/>
          <c:y val="0.8812004684664666"/>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14758169934640522"/>
          <c:y val="0.2354199070473651"/>
          <c:w val="0.82934640522875813"/>
          <c:h val="0.66265715846387441"/>
        </c:manualLayout>
      </c:layout>
      <c:pie3DChart>
        <c:varyColors val="1"/>
        <c:ser>
          <c:idx val="0"/>
          <c:order val="0"/>
          <c:tx>
            <c:strRef>
              <c:f>五年度!$O$2</c:f>
              <c:strCache>
                <c:ptCount val="1"/>
                <c:pt idx="0">
                  <c:v>保費收入</c:v>
                </c:pt>
              </c:strCache>
            </c:strRef>
          </c:tx>
          <c:dPt>
            <c:idx val="0"/>
            <c:bubble3D val="0"/>
            <c:spPr>
              <a:solidFill>
                <a:srgbClr val="C1E7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solidFill>
                <a:srgbClr val="00B050"/>
              </a:solidFill>
            </c:spPr>
          </c:dPt>
          <c:dPt>
            <c:idx val="2"/>
            <c:bubble3D val="0"/>
            <c:spPr>
              <a:solidFill>
                <a:srgbClr val="C40697"/>
              </a:solidFill>
            </c:spPr>
          </c:dPt>
          <c:dPt>
            <c:idx val="3"/>
            <c:bubble3D val="0"/>
            <c:spPr>
              <a:solidFill>
                <a:srgbClr val="FFC000"/>
              </a:solidFill>
            </c:spPr>
          </c:dPt>
          <c:dPt>
            <c:idx val="4"/>
            <c:bubble3D val="0"/>
            <c:spPr>
              <a:solidFill>
                <a:srgbClr val="00B0F0"/>
              </a:solidFill>
              <a:scene3d>
                <a:camera prst="orthographicFront"/>
                <a:lightRig rig="threePt" dir="t"/>
              </a:scene3d>
              <a:sp3d/>
            </c:spPr>
          </c:dPt>
          <c:dPt>
            <c:idx val="5"/>
            <c:bubble3D val="0"/>
            <c:spPr>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6"/>
            <c:bubble3D val="0"/>
            <c:spPr>
              <a:solidFill>
                <a:srgbClr val="92D050"/>
              </a:solidFill>
            </c:spPr>
          </c:dPt>
          <c:dPt>
            <c:idx val="7"/>
            <c:bubble3D val="0"/>
            <c:spPr>
              <a:solidFill>
                <a:srgbClr val="7030A0"/>
              </a:solidFill>
            </c:spPr>
          </c:dPt>
          <c:dPt>
            <c:idx val="8"/>
            <c:bubble3D val="0"/>
            <c:spPr>
              <a:solidFill>
                <a:srgbClr val="A50F13"/>
              </a:solidFill>
            </c:spPr>
          </c:dPt>
          <c:dLbls>
            <c:dLbl>
              <c:idx val="0"/>
              <c:layout>
                <c:manualLayout>
                  <c:x val="-0.17431372549019616"/>
                  <c:y val="-0.20282468614598378"/>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1"/>
              <c:layout>
                <c:manualLayout>
                  <c:x val="-5.8104575163398703E-2"/>
                  <c:y val="3.5273858460170983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2"/>
              <c:layout>
                <c:manualLayout>
                  <c:x val="-6.0179738562091502E-2"/>
                  <c:y val="-2.9394882050142036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3"/>
              <c:layout>
                <c:manualLayout>
                  <c:x val="-5.602941176470589E-2"/>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4"/>
              <c:layout>
                <c:manualLayout>
                  <c:x val="-0.11620915032679742"/>
                  <c:y val="-0.1293374810206280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5"/>
              <c:layout>
                <c:manualLayout>
                  <c:x val="-9.5457516339869763E-2"/>
                  <c:y val="-5.5850275895270904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6"/>
              <c:layout>
                <c:manualLayout>
                  <c:x val="1.4526143790849676E-2"/>
                  <c:y val="-4.1152834870199634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7"/>
              <c:layout>
                <c:manualLayout>
                  <c:x val="7.2630718954248816E-2"/>
                  <c:y val="-3.5273858460171351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8"/>
              <c:layout>
                <c:manualLayout>
                  <c:x val="0.13488562091503267"/>
                  <c:y val="-3.4683183349998155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9"/>
              <c:layout>
                <c:manualLayout>
                  <c:x val="0.29052287581699349"/>
                  <c:y val="-1.4106765914898345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numFmt formatCode="0.00%" sourceLinked="0"/>
            <c:spPr>
              <a:noFill/>
              <a:ln>
                <a:noFill/>
              </a:ln>
              <a:effectLst/>
            </c:spPr>
            <c:txPr>
              <a:bodyPr/>
              <a:lstStyle/>
              <a:p>
                <a:pPr>
                  <a:defRPr sz="1400" b="1">
                    <a:solidFill>
                      <a:srgbClr val="777777"/>
                    </a:solidFill>
                    <a:latin typeface="微軟正黑體" pitchFamily="34" charset="-120"/>
                    <a:ea typeface="微軟正黑體" pitchFamily="34" charset="-120"/>
                  </a:defRPr>
                </a:pPr>
                <a:endParaRPr lang="zh-TW"/>
              </a:p>
            </c:txPr>
            <c:dLblPos val="outEnd"/>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五年度!$O$3:$O$11</c:f>
              <c:strCache>
                <c:ptCount val="9"/>
                <c:pt idx="0">
                  <c:v>任意汽車險</c:v>
                </c:pt>
                <c:pt idx="1">
                  <c:v>強制汽車險</c:v>
                </c:pt>
                <c:pt idx="2">
                  <c:v>火險</c:v>
                </c:pt>
                <c:pt idx="3">
                  <c:v>健康傷害險</c:v>
                </c:pt>
                <c:pt idx="4">
                  <c:v>意外險</c:v>
                </c:pt>
                <c:pt idx="5">
                  <c:v>工程險</c:v>
                </c:pt>
                <c:pt idx="6">
                  <c:v>政策地震險</c:v>
                </c:pt>
                <c:pt idx="7">
                  <c:v>運輸險</c:v>
                </c:pt>
                <c:pt idx="8">
                  <c:v>航船險</c:v>
                </c:pt>
              </c:strCache>
            </c:strRef>
          </c:cat>
          <c:val>
            <c:numRef>
              <c:f>五年度!$P$3:$P$11</c:f>
              <c:numCache>
                <c:formatCode>#,##0.00_);[Red]\(#,##0.00\)</c:formatCode>
                <c:ptCount val="9"/>
                <c:pt idx="0">
                  <c:v>62.887436719999997</c:v>
                </c:pt>
                <c:pt idx="1">
                  <c:v>9.6704565500000008</c:v>
                </c:pt>
                <c:pt idx="2">
                  <c:v>10.53103404</c:v>
                </c:pt>
                <c:pt idx="3">
                  <c:v>9.25971659</c:v>
                </c:pt>
                <c:pt idx="4">
                  <c:v>4.1219781700000002</c:v>
                </c:pt>
                <c:pt idx="5">
                  <c:v>4.0030553299999996</c:v>
                </c:pt>
                <c:pt idx="6">
                  <c:v>2.5672640100000002</c:v>
                </c:pt>
                <c:pt idx="7">
                  <c:v>1.93116943</c:v>
                </c:pt>
                <c:pt idx="8">
                  <c:v>1.6427358999999999</c:v>
                </c:pt>
              </c:numCache>
            </c:numRef>
          </c:val>
        </c:ser>
        <c:dLbls>
          <c:showLegendKey val="0"/>
          <c:showVal val="0"/>
          <c:showCatName val="0"/>
          <c:showSerName val="0"/>
          <c:showPercent val="0"/>
          <c:showBubbleSize val="0"/>
          <c:showLeaderLines val="1"/>
        </c:dLbls>
      </c:pie3DChart>
      <c:spPr>
        <a:effectLst>
          <a:softEdge rad="31750"/>
        </a:effectLst>
        <a:scene3d>
          <a:camera prst="orthographicFront"/>
          <a:lightRig rig="threePt" dir="t"/>
        </a:scene3d>
        <a:sp3d>
          <a:bevelT w="165100" prst="coolSlant"/>
        </a:sp3d>
      </c:spPr>
    </c:plotArea>
    <c:plotVisOnly val="1"/>
    <c:dispBlanksAs val="gap"/>
    <c:showDLblsOverMax val="0"/>
  </c:chart>
  <c:txPr>
    <a:bodyPr/>
    <a:lstStyle/>
    <a:p>
      <a:pPr>
        <a:defRPr sz="1800"/>
      </a:pPr>
      <a:endParaRPr lang="zh-TW"/>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TW"/>
  <c:roundedCorners val="1"/>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五年度!$B$29</c:f>
              <c:strCache>
                <c:ptCount val="1"/>
                <c:pt idx="0">
                  <c:v>資本適足率</c:v>
                </c:pt>
              </c:strCache>
            </c:strRef>
          </c:tx>
          <c:spPr>
            <a:ln w="25400">
              <a:solidFill>
                <a:srgbClr val="0070C0"/>
              </a:solidFill>
            </a:ln>
          </c:spPr>
          <c:marker>
            <c:symbol val="diamond"/>
            <c:size val="10"/>
            <c:spPr>
              <a:solidFill>
                <a:srgbClr val="00B0F0"/>
              </a:solidFill>
              <a:ln w="38100">
                <a:solidFill>
                  <a:srgbClr val="0070C0"/>
                </a:solidFill>
              </a:ln>
            </c:spPr>
          </c:marker>
          <c:dPt>
            <c:idx val="0"/>
            <c:marker>
              <c:spPr>
                <a:solidFill>
                  <a:srgbClr val="85DFFF"/>
                </a:solidFill>
                <a:ln w="38100">
                  <a:solidFill>
                    <a:srgbClr val="0070C0"/>
                  </a:solidFill>
                </a:ln>
              </c:spPr>
            </c:marker>
            <c:bubble3D val="0"/>
          </c:dPt>
          <c:dPt>
            <c:idx val="1"/>
            <c:marker>
              <c:spPr>
                <a:solidFill>
                  <a:srgbClr val="85DFFF"/>
                </a:solidFill>
                <a:ln w="38100">
                  <a:solidFill>
                    <a:srgbClr val="0070C0"/>
                  </a:solidFill>
                </a:ln>
              </c:spPr>
            </c:marker>
            <c:bubble3D val="0"/>
          </c:dPt>
          <c:dPt>
            <c:idx val="2"/>
            <c:marker>
              <c:spPr>
                <a:solidFill>
                  <a:srgbClr val="85DFFF"/>
                </a:solidFill>
                <a:ln w="38100">
                  <a:solidFill>
                    <a:srgbClr val="0070C0"/>
                  </a:solidFill>
                </a:ln>
              </c:spPr>
            </c:marker>
            <c:bubble3D val="0"/>
          </c:dPt>
          <c:dLbls>
            <c:dLbl>
              <c:idx val="2"/>
              <c:layout>
                <c:manualLayout>
                  <c:x val="-8.8966250000000066E-2"/>
                  <c:y val="-5.8578888888888875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latin typeface="微軟正黑體" pitchFamily="34" charset="-120"/>
                    <a:ea typeface="微軟正黑體" pitchFamily="34" charset="-120"/>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五年度!$H$18:$M$18</c:f>
              <c:strCache>
                <c:ptCount val="6"/>
                <c:pt idx="0">
                  <c:v>2017</c:v>
                </c:pt>
                <c:pt idx="1">
                  <c:v>2018</c:v>
                </c:pt>
                <c:pt idx="2">
                  <c:v>2019</c:v>
                </c:pt>
                <c:pt idx="3">
                  <c:v>2020</c:v>
                </c:pt>
                <c:pt idx="4">
                  <c:v>2021</c:v>
                </c:pt>
                <c:pt idx="5">
                  <c:v>2022Q2</c:v>
                </c:pt>
              </c:strCache>
            </c:strRef>
          </c:cat>
          <c:val>
            <c:numRef>
              <c:f>五年度!$H$29:$M$29</c:f>
              <c:numCache>
                <c:formatCode>0.00%</c:formatCode>
                <c:ptCount val="6"/>
                <c:pt idx="0">
                  <c:v>4.6440000000000001</c:v>
                </c:pt>
                <c:pt idx="1">
                  <c:v>5.3628999999999998</c:v>
                </c:pt>
                <c:pt idx="2">
                  <c:v>5.4657864225962047</c:v>
                </c:pt>
                <c:pt idx="3">
                  <c:v>5.1889000000000003</c:v>
                </c:pt>
                <c:pt idx="4">
                  <c:v>5.4363999999999999</c:v>
                </c:pt>
                <c:pt idx="5">
                  <c:v>4.4203999999999999</c:v>
                </c:pt>
              </c:numCache>
            </c:numRef>
          </c:val>
          <c:smooth val="0"/>
        </c:ser>
        <c:dLbls>
          <c:showLegendKey val="0"/>
          <c:showVal val="0"/>
          <c:showCatName val="0"/>
          <c:showSerName val="0"/>
          <c:showPercent val="0"/>
          <c:showBubbleSize val="0"/>
        </c:dLbls>
        <c:marker val="1"/>
        <c:smooth val="0"/>
        <c:axId val="208299312"/>
        <c:axId val="208299704"/>
      </c:lineChart>
      <c:catAx>
        <c:axId val="208299312"/>
        <c:scaling>
          <c:orientation val="minMax"/>
        </c:scaling>
        <c:delete val="0"/>
        <c:axPos val="b"/>
        <c:numFmt formatCode="General" sourceLinked="1"/>
        <c:majorTickMark val="out"/>
        <c:minorTickMark val="none"/>
        <c:tickLblPos val="nextTo"/>
        <c:txPr>
          <a:bodyPr/>
          <a:lstStyle/>
          <a:p>
            <a:pPr>
              <a:defRPr sz="1600" b="1">
                <a:latin typeface="微軟正黑體" pitchFamily="34" charset="-120"/>
                <a:ea typeface="微軟正黑體" pitchFamily="34" charset="-120"/>
              </a:defRPr>
            </a:pPr>
            <a:endParaRPr lang="zh-TW"/>
          </a:p>
        </c:txPr>
        <c:crossAx val="208299704"/>
        <c:crosses val="autoZero"/>
        <c:auto val="1"/>
        <c:lblAlgn val="ctr"/>
        <c:lblOffset val="100"/>
        <c:noMultiLvlLbl val="0"/>
      </c:catAx>
      <c:valAx>
        <c:axId val="208299704"/>
        <c:scaling>
          <c:orientation val="minMax"/>
          <c:min val="2"/>
        </c:scaling>
        <c:delete val="0"/>
        <c:axPos val="l"/>
        <c:numFmt formatCode="0.00%" sourceLinked="1"/>
        <c:majorTickMark val="out"/>
        <c:minorTickMark val="none"/>
        <c:tickLblPos val="nextTo"/>
        <c:txPr>
          <a:bodyPr/>
          <a:lstStyle/>
          <a:p>
            <a:pPr>
              <a:defRPr sz="1400" b="1">
                <a:latin typeface="微軟正黑體" pitchFamily="34" charset="-120"/>
                <a:ea typeface="微軟正黑體" pitchFamily="34" charset="-120"/>
              </a:defRPr>
            </a:pPr>
            <a:endParaRPr lang="zh-TW"/>
          </a:p>
        </c:txPr>
        <c:crossAx val="208299312"/>
        <c:crosses val="autoZero"/>
        <c:crossBetween val="between"/>
      </c:valAx>
    </c:plotArea>
    <c:plotVisOnly val="1"/>
    <c:dispBlanksAs val="gap"/>
    <c:showDLblsOverMax val="0"/>
  </c:chart>
  <c:spPr>
    <a:gradFill>
      <a:gsLst>
        <a:gs pos="0">
          <a:srgbClr val="CDEBFF"/>
        </a:gs>
        <a:gs pos="50000">
          <a:srgbClr val="F5FAFF"/>
        </a:gs>
        <a:gs pos="100000">
          <a:schemeClr val="bg1"/>
        </a:gs>
      </a:gsLst>
      <a:lin ang="16200000" scaled="0"/>
    </a:gradFill>
    <a:ln w="28575">
      <a:solidFill>
        <a:srgbClr val="50C8FF"/>
      </a:solidFill>
    </a:ln>
  </c:spPr>
  <c:txPr>
    <a:bodyPr/>
    <a:lstStyle/>
    <a:p>
      <a:pPr>
        <a:defRPr sz="1800"/>
      </a:pPr>
      <a:endParaRPr lang="zh-TW"/>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308983894334223"/>
          <c:y val="8.9108563896857021E-2"/>
          <c:w val="0.69808514120492449"/>
          <c:h val="0.87741905991794511"/>
        </c:manualLayout>
      </c:layout>
      <c:doughnutChart>
        <c:varyColors val="1"/>
        <c:ser>
          <c:idx val="0"/>
          <c:order val="0"/>
          <c:dLbls>
            <c:spPr>
              <a:noFill/>
              <a:ln>
                <a:noFill/>
              </a:ln>
              <a:effectLst/>
            </c:spPr>
            <c:txPr>
              <a:bodyPr/>
              <a:lstStyle/>
              <a:p>
                <a:pPr>
                  <a:defRPr sz="2000" b="1">
                    <a:solidFill>
                      <a:schemeClr val="bg1"/>
                    </a:solidFill>
                    <a:latin typeface="微軟正黑體" pitchFamily="34" charset="-120"/>
                    <a:ea typeface="微軟正黑體" pitchFamily="34" charset="-120"/>
                  </a:defRPr>
                </a:pPr>
                <a:endParaRPr lang="zh-TW"/>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Sheet1!$A$2:$A$7</c:f>
              <c:strCache>
                <c:ptCount val="6"/>
                <c:pt idx="0">
                  <c:v>公司治理</c:v>
                </c:pt>
                <c:pt idx="1">
                  <c:v>社會公益</c:v>
                </c:pt>
                <c:pt idx="2">
                  <c:v>環境永續</c:v>
                </c:pt>
                <c:pt idx="3">
                  <c:v>員工照護</c:v>
                </c:pt>
                <c:pt idx="4">
                  <c:v>客戶關懷</c:v>
                </c:pt>
                <c:pt idx="5">
                  <c:v>商品服務</c:v>
                </c:pt>
              </c:strCache>
            </c:strRef>
          </c:cat>
          <c:val>
            <c:numRef>
              <c:f>Sheet1!$B$2:$B$7</c:f>
              <c:numCache>
                <c:formatCode>General</c:formatCode>
                <c:ptCount val="6"/>
                <c:pt idx="0">
                  <c:v>1</c:v>
                </c:pt>
                <c:pt idx="1">
                  <c:v>1</c:v>
                </c:pt>
                <c:pt idx="2">
                  <c:v>1</c:v>
                </c:pt>
                <c:pt idx="3">
                  <c:v>1</c:v>
                </c:pt>
                <c:pt idx="4">
                  <c:v>1</c:v>
                </c:pt>
                <c:pt idx="5">
                  <c:v>1</c:v>
                </c:pt>
              </c:numCache>
            </c:numRef>
          </c:val>
        </c:ser>
        <c:dLbls>
          <c:showLegendKey val="0"/>
          <c:showVal val="0"/>
          <c:showCatName val="1"/>
          <c:showSerName val="0"/>
          <c:showPercent val="0"/>
          <c:showBubbleSize val="0"/>
          <c:showLeaderLines val="1"/>
        </c:dLbls>
        <c:firstSliceAng val="0"/>
        <c:holeSize val="50"/>
      </c:doughnutChart>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C39B00"/>
                </a:solidFill>
                <a:effectLst/>
                <a:latin typeface="微軟正黑體" pitchFamily="34" charset="-120"/>
                <a:ea typeface="微軟正黑體" pitchFamily="34" charset="-120"/>
                <a:cs typeface="+mn-cs"/>
              </a:defRPr>
            </a:pPr>
            <a:r>
              <a:rPr lang="en-US" altLang="zh-TW" sz="2000" dirty="0" smtClean="0">
                <a:solidFill>
                  <a:srgbClr val="C39B00"/>
                </a:solidFill>
                <a:effectLst/>
                <a:latin typeface="微軟正黑體" pitchFamily="34" charset="-120"/>
                <a:ea typeface="微軟正黑體" pitchFamily="34" charset="-120"/>
              </a:rPr>
              <a:t>2022Q2 ~</a:t>
            </a:r>
            <a:r>
              <a:rPr lang="en-US" altLang="zh-TW" sz="2000" b="1" i="0" u="none" strike="noStrike" kern="1200" baseline="0" dirty="0" smtClean="0">
                <a:solidFill>
                  <a:srgbClr val="C39B00"/>
                </a:solidFill>
                <a:effectLst/>
                <a:latin typeface="微軟正黑體" pitchFamily="34" charset="-120"/>
                <a:ea typeface="微軟正黑體" pitchFamily="34" charset="-120"/>
                <a:cs typeface="+mn-cs"/>
              </a:rPr>
              <a:t>56.71</a:t>
            </a:r>
            <a:r>
              <a:rPr lang="zh-TW" altLang="zh-TW" sz="2000" b="1" i="0" u="none" strike="noStrike" kern="1200" baseline="0" dirty="0" smtClean="0">
                <a:solidFill>
                  <a:srgbClr val="C39B00"/>
                </a:solidFill>
                <a:effectLst/>
                <a:latin typeface="微軟正黑體" pitchFamily="34" charset="-120"/>
                <a:ea typeface="微軟正黑體" pitchFamily="34" charset="-120"/>
                <a:cs typeface="+mn-cs"/>
              </a:rPr>
              <a:t>億元</a:t>
            </a:r>
          </a:p>
        </c:rich>
      </c:tx>
      <c:layout>
        <c:manualLayout>
          <c:xMode val="edge"/>
          <c:yMode val="edge"/>
          <c:x val="0.41895833333333332"/>
          <c:y val="0.8812004684664666"/>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14758169934640522"/>
          <c:y val="0.2354199070473651"/>
          <c:w val="0.82934640522875813"/>
          <c:h val="0.66265715846387441"/>
        </c:manualLayout>
      </c:layout>
      <c:pie3DChart>
        <c:varyColors val="1"/>
        <c:ser>
          <c:idx val="0"/>
          <c:order val="0"/>
          <c:dPt>
            <c:idx val="0"/>
            <c:bubble3D val="0"/>
            <c:spPr>
              <a:solidFill>
                <a:srgbClr val="C1E7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solidFill>
                <a:srgbClr val="00B050"/>
              </a:solidFill>
            </c:spPr>
          </c:dPt>
          <c:dPt>
            <c:idx val="2"/>
            <c:bubble3D val="0"/>
            <c:spPr>
              <a:solidFill>
                <a:srgbClr val="C40697"/>
              </a:solidFill>
            </c:spPr>
          </c:dPt>
          <c:dPt>
            <c:idx val="3"/>
            <c:bubble3D val="0"/>
            <c:spPr>
              <a:solidFill>
                <a:srgbClr val="FFC000"/>
              </a:solidFill>
            </c:spPr>
          </c:dPt>
          <c:dPt>
            <c:idx val="4"/>
            <c:bubble3D val="0"/>
            <c:spPr>
              <a:solidFill>
                <a:srgbClr val="00B0F0"/>
              </a:solidFill>
              <a:scene3d>
                <a:camera prst="orthographicFront"/>
                <a:lightRig rig="threePt" dir="t"/>
              </a:scene3d>
              <a:sp3d/>
            </c:spPr>
          </c:dPt>
          <c:dPt>
            <c:idx val="5"/>
            <c:bubble3D val="0"/>
            <c:spPr>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6"/>
            <c:bubble3D val="0"/>
            <c:spPr>
              <a:solidFill>
                <a:srgbClr val="92D050"/>
              </a:solidFill>
            </c:spPr>
          </c:dPt>
          <c:dPt>
            <c:idx val="7"/>
            <c:bubble3D val="0"/>
            <c:spPr>
              <a:solidFill>
                <a:srgbClr val="7030A0"/>
              </a:solidFill>
            </c:spPr>
          </c:dPt>
          <c:dPt>
            <c:idx val="8"/>
            <c:bubble3D val="0"/>
            <c:spPr>
              <a:solidFill>
                <a:srgbClr val="A50F13"/>
              </a:solidFill>
            </c:spPr>
          </c:dPt>
          <c:dLbls>
            <c:dLbl>
              <c:idx val="0"/>
              <c:layout>
                <c:manualLayout>
                  <c:x val="-0.17431372549019616"/>
                  <c:y val="-0.20282468614598378"/>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1"/>
              <c:layout>
                <c:manualLayout>
                  <c:x val="-5.8104575163398703E-2"/>
                  <c:y val="3.5273858460170983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2"/>
              <c:layout>
                <c:manualLayout>
                  <c:x val="-6.0179738562091502E-2"/>
                  <c:y val="-2.9394882050142036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3"/>
              <c:layout>
                <c:manualLayout>
                  <c:x val="-5.602941176470589E-2"/>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4"/>
              <c:layout>
                <c:manualLayout>
                  <c:x val="-0.11620915032679742"/>
                  <c:y val="-0.1293374810206280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5"/>
              <c:layout>
                <c:manualLayout>
                  <c:x val="-9.5457516339869763E-2"/>
                  <c:y val="-5.5850275895270904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6"/>
              <c:layout>
                <c:manualLayout>
                  <c:x val="1.4526143790849676E-2"/>
                  <c:y val="-4.1152834870199634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7"/>
              <c:layout>
                <c:manualLayout>
                  <c:x val="7.2630718954248816E-2"/>
                  <c:y val="-3.5273858460171351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8"/>
              <c:layout>
                <c:manualLayout>
                  <c:x val="0.13488562091503267"/>
                  <c:y val="-3.4683183349998155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9"/>
              <c:layout>
                <c:manualLayout>
                  <c:x val="0.29052287581699349"/>
                  <c:y val="-1.4106765914898345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numFmt formatCode="0.00%" sourceLinked="0"/>
            <c:spPr>
              <a:noFill/>
              <a:ln>
                <a:noFill/>
              </a:ln>
              <a:effectLst/>
            </c:spPr>
            <c:txPr>
              <a:bodyPr/>
              <a:lstStyle/>
              <a:p>
                <a:pPr>
                  <a:defRPr sz="1400" b="1">
                    <a:solidFill>
                      <a:srgbClr val="777777"/>
                    </a:solidFill>
                    <a:latin typeface="微軟正黑體" pitchFamily="34" charset="-120"/>
                    <a:ea typeface="微軟正黑體" pitchFamily="34" charset="-120"/>
                  </a:defRPr>
                </a:pPr>
                <a:endParaRPr lang="zh-TW"/>
              </a:p>
            </c:txPr>
            <c:dLblPos val="outEnd"/>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五年度!$O$3:$O$11</c:f>
              <c:strCache>
                <c:ptCount val="9"/>
                <c:pt idx="0">
                  <c:v>任意汽車險</c:v>
                </c:pt>
                <c:pt idx="1">
                  <c:v>強制汽車險</c:v>
                </c:pt>
                <c:pt idx="2">
                  <c:v>火險</c:v>
                </c:pt>
                <c:pt idx="3">
                  <c:v>健康傷害險</c:v>
                </c:pt>
                <c:pt idx="4">
                  <c:v>意外險</c:v>
                </c:pt>
                <c:pt idx="5">
                  <c:v>工程險</c:v>
                </c:pt>
                <c:pt idx="6">
                  <c:v>政策地震險</c:v>
                </c:pt>
                <c:pt idx="7">
                  <c:v>運輸險</c:v>
                </c:pt>
                <c:pt idx="8">
                  <c:v>航船險</c:v>
                </c:pt>
              </c:strCache>
            </c:strRef>
          </c:cat>
          <c:val>
            <c:numRef>
              <c:f>五年度!$R$3:$R$11</c:f>
              <c:numCache>
                <c:formatCode>#,##0.00_);[Red]\(#,##0.00\)</c:formatCode>
                <c:ptCount val="9"/>
                <c:pt idx="0">
                  <c:v>32.593375459999997</c:v>
                </c:pt>
                <c:pt idx="1">
                  <c:v>4.72943684</c:v>
                </c:pt>
                <c:pt idx="2">
                  <c:v>7.54695904</c:v>
                </c:pt>
                <c:pt idx="3">
                  <c:v>4.3372848399999997</c:v>
                </c:pt>
                <c:pt idx="4">
                  <c:v>2.5274924200000002</c:v>
                </c:pt>
                <c:pt idx="5">
                  <c:v>2.4613334199999999</c:v>
                </c:pt>
                <c:pt idx="6">
                  <c:v>1.2913005</c:v>
                </c:pt>
                <c:pt idx="7">
                  <c:v>0.79202998999999996</c:v>
                </c:pt>
                <c:pt idx="8">
                  <c:v>0.43434189000000001</c:v>
                </c:pt>
              </c:numCache>
            </c:numRef>
          </c:val>
        </c:ser>
        <c:dLbls>
          <c:showLegendKey val="0"/>
          <c:showVal val="0"/>
          <c:showCatName val="0"/>
          <c:showSerName val="0"/>
          <c:showPercent val="0"/>
          <c:showBubbleSize val="0"/>
          <c:showLeaderLines val="1"/>
        </c:dLbls>
      </c:pie3DChart>
      <c:spPr>
        <a:effectLst>
          <a:softEdge rad="31750"/>
        </a:effectLst>
        <a:scene3d>
          <a:camera prst="orthographicFront"/>
          <a:lightRig rig="threePt" dir="t"/>
        </a:scene3d>
        <a:sp3d>
          <a:bevelT w="165100" prst="coolSlant"/>
        </a:sp3d>
      </c:spPr>
    </c:plotArea>
    <c:plotVisOnly val="1"/>
    <c:dispBlanksAs val="gap"/>
    <c:showDLblsOverMax val="0"/>
  </c:chart>
  <c:txPr>
    <a:bodyPr/>
    <a:lstStyle/>
    <a:p>
      <a:pPr>
        <a:defRPr sz="1800"/>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1"/>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0"/>
          <c:tx>
            <c:strRef>
              <c:f>五年度!$B$3</c:f>
              <c:strCache>
                <c:ptCount val="1"/>
                <c:pt idx="0">
                  <c:v>保費收入</c:v>
                </c:pt>
              </c:strCache>
            </c:strRef>
          </c:tx>
          <c:spPr>
            <a:gradFill>
              <a:gsLst>
                <a:gs pos="0">
                  <a:srgbClr val="CDEBFF"/>
                </a:gs>
                <a:gs pos="20000">
                  <a:srgbClr val="00B0F0"/>
                </a:gs>
                <a:gs pos="100000">
                  <a:srgbClr val="F8F8F8"/>
                </a:gs>
              </a:gsLst>
              <a:lin ang="16200000" scaled="1"/>
            </a:gradFill>
            <a:ln w="25400" cap="flat" cmpd="sng" algn="ctr">
              <a:solidFill>
                <a:srgbClr val="00B0F0"/>
              </a:solidFill>
              <a:prstDash val="solid"/>
              <a:round/>
            </a:ln>
            <a:effectLst/>
            <a:sp3d contourW="25400">
              <a:contourClr>
                <a:srgbClr val="00B0F0"/>
              </a:contourClr>
            </a:sp3d>
          </c:spPr>
          <c:invertIfNegative val="0"/>
          <c:dLbls>
            <c:dLbl>
              <c:idx val="4"/>
              <c:layout>
                <c:manualLayout>
                  <c:x val="-7.0555555555555545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1" i="0" u="none" strike="noStrike" kern="1200" baseline="0">
                    <a:solidFill>
                      <a:schemeClr val="dk1"/>
                    </a:solidFill>
                    <a:effectLst/>
                    <a:latin typeface="微軟正黑體" panose="020B0604030504040204" pitchFamily="34" charset="-120"/>
                    <a:ea typeface="微軟正黑體" panose="020B0604030504040204" pitchFamily="34" charset="-120"/>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五年度!$H$2:$M$2</c:f>
              <c:strCache>
                <c:ptCount val="6"/>
                <c:pt idx="0">
                  <c:v>2017</c:v>
                </c:pt>
                <c:pt idx="1">
                  <c:v>2018</c:v>
                </c:pt>
                <c:pt idx="2">
                  <c:v>2019</c:v>
                </c:pt>
                <c:pt idx="3">
                  <c:v>2020</c:v>
                </c:pt>
                <c:pt idx="4">
                  <c:v>2021</c:v>
                </c:pt>
                <c:pt idx="5">
                  <c:v>2022Q2</c:v>
                </c:pt>
              </c:strCache>
            </c:strRef>
          </c:cat>
          <c:val>
            <c:numRef>
              <c:f>五年度!$H$3:$M$3</c:f>
              <c:numCache>
                <c:formatCode>0.0_);[Red]\(0.0\)</c:formatCode>
                <c:ptCount val="6"/>
                <c:pt idx="0">
                  <c:v>91.137703149999993</c:v>
                </c:pt>
                <c:pt idx="1">
                  <c:v>98.480729609999997</c:v>
                </c:pt>
                <c:pt idx="2">
                  <c:v>98.603096249999993</c:v>
                </c:pt>
                <c:pt idx="3">
                  <c:v>102.22889000000001</c:v>
                </c:pt>
                <c:pt idx="4">
                  <c:v>106.61485</c:v>
                </c:pt>
                <c:pt idx="5">
                  <c:v>56.713560000000001</c:v>
                </c:pt>
              </c:numCache>
            </c:numRef>
          </c:val>
        </c:ser>
        <c:dLbls>
          <c:showLegendKey val="0"/>
          <c:showVal val="0"/>
          <c:showCatName val="0"/>
          <c:showSerName val="0"/>
          <c:showPercent val="0"/>
          <c:showBubbleSize val="0"/>
        </c:dLbls>
        <c:gapWidth val="65"/>
        <c:shape val="cylinder"/>
        <c:axId val="102861016"/>
        <c:axId val="102862584"/>
        <c:axId val="0"/>
      </c:bar3DChart>
      <c:catAx>
        <c:axId val="1028610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solidFill>
                <a:latin typeface="微軟正黑體" panose="020B0604030504040204" pitchFamily="34" charset="-120"/>
                <a:ea typeface="微軟正黑體" panose="020B0604030504040204" pitchFamily="34" charset="-120"/>
                <a:cs typeface="+mn-cs"/>
              </a:defRPr>
            </a:pPr>
            <a:endParaRPr lang="zh-TW"/>
          </a:p>
        </c:txPr>
        <c:crossAx val="102862584"/>
        <c:crosses val="autoZero"/>
        <c:auto val="1"/>
        <c:lblAlgn val="ctr"/>
        <c:lblOffset val="100"/>
        <c:noMultiLvlLbl val="0"/>
      </c:catAx>
      <c:valAx>
        <c:axId val="102862584"/>
        <c:scaling>
          <c:orientation val="minMax"/>
        </c:scaling>
        <c:delete val="0"/>
        <c:axPos val="l"/>
        <c:majorGridlines>
          <c:spPr>
            <a:ln w="9525" cap="flat" cmpd="sng" algn="ctr">
              <a:solidFill>
                <a:schemeClr val="dk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solidFill>
                <a:latin typeface="微軟正黑體" panose="020B0604030504040204" pitchFamily="34" charset="-120"/>
                <a:ea typeface="微軟正黑體" panose="020B0604030504040204" pitchFamily="34" charset="-120"/>
                <a:cs typeface="+mn-cs"/>
              </a:defRPr>
            </a:pPr>
            <a:endParaRPr lang="zh-TW"/>
          </a:p>
        </c:txPr>
        <c:crossAx val="102861016"/>
        <c:crosses val="autoZero"/>
        <c:crossBetween val="between"/>
      </c:valAx>
      <c:spPr>
        <a:noFill/>
        <a:ln>
          <a:noFill/>
        </a:ln>
        <a:effectLst/>
      </c:spPr>
    </c:plotArea>
    <c:plotVisOnly val="1"/>
    <c:dispBlanksAs val="gap"/>
    <c:showDLblsOverMax val="0"/>
  </c:chart>
  <c:spPr>
    <a:solidFill>
      <a:schemeClr val="lt1"/>
    </a:solidFill>
    <a:ln w="28575" cap="flat" cmpd="sng" algn="ctr">
      <a:solidFill>
        <a:srgbClr val="00B0F0"/>
      </a:solidFill>
      <a:prstDash val="solid"/>
      <a:round/>
    </a:ln>
    <a:effectLst/>
  </c:spPr>
  <c:txPr>
    <a:bodyPr/>
    <a:lstStyle/>
    <a:p>
      <a:pPr>
        <a:defRPr>
          <a:solidFill>
            <a:schemeClr val="dk1"/>
          </a:solidFill>
          <a:latin typeface="+mn-lt"/>
          <a:ea typeface="+mn-ea"/>
          <a:cs typeface="+mn-cs"/>
        </a:defRPr>
      </a:pPr>
      <a:endParaRPr lang="zh-TW"/>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1"/>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0"/>
          <c:tx>
            <c:strRef>
              <c:f>五年度!$B$5</c:f>
              <c:strCache>
                <c:ptCount val="1"/>
                <c:pt idx="0">
                  <c:v>自留保費</c:v>
                </c:pt>
              </c:strCache>
            </c:strRef>
          </c:tx>
          <c:spPr>
            <a:gradFill>
              <a:gsLst>
                <a:gs pos="0">
                  <a:srgbClr val="CDEBFF"/>
                </a:gs>
                <a:gs pos="20000">
                  <a:srgbClr val="00B0F0"/>
                </a:gs>
                <a:gs pos="100000">
                  <a:srgbClr val="F8F8F8"/>
                </a:gs>
              </a:gsLst>
              <a:lin ang="16200000" scaled="1"/>
            </a:gradFill>
            <a:ln w="25400" cap="flat" cmpd="sng" algn="ctr">
              <a:solidFill>
                <a:srgbClr val="00B0F0"/>
              </a:solidFill>
              <a:prstDash val="solid"/>
              <a:round/>
            </a:ln>
            <a:effectLst/>
            <a:sp3d contourW="25400">
              <a:contourClr>
                <a:srgbClr val="00B0F0"/>
              </a:contourClr>
            </a:sp3d>
          </c:spPr>
          <c:invertIfNegative val="0"/>
          <c:dLbls>
            <c:dLbl>
              <c:idx val="4"/>
              <c:layout>
                <c:manualLayout>
                  <c:x val="-7.0555555555555545E-3"/>
                  <c:y val="0"/>
                </c:manualLayout>
              </c:layout>
              <c:showLegendKey val="0"/>
              <c:showVal val="1"/>
              <c:showCatName val="0"/>
              <c:showSerName val="0"/>
              <c:showPercent val="0"/>
              <c:showBubbleSize val="0"/>
              <c:extLst>
                <c:ext xmlns:c15="http://schemas.microsoft.com/office/drawing/2012/chart" uri="{CE6537A1-D6FC-4f65-9D91-7224C49458BB}"/>
              </c:extLst>
            </c:dLbl>
            <c:numFmt formatCode="#,##0.0_);[Red]\(#,##0.0\)" sourceLinked="0"/>
            <c:spPr>
              <a:noFill/>
              <a:ln>
                <a:noFill/>
              </a:ln>
              <a:effectLst/>
            </c:spPr>
            <c:txPr>
              <a:bodyPr rot="0" spcFirstLastPara="1" vertOverflow="ellipsis" vert="horz" wrap="square" anchor="ctr" anchorCtr="1"/>
              <a:lstStyle/>
              <a:p>
                <a:pPr>
                  <a:defRPr sz="1600" b="1" i="0" u="none" strike="noStrike" kern="1200" baseline="0">
                    <a:solidFill>
                      <a:schemeClr val="dk1"/>
                    </a:solidFill>
                    <a:latin typeface="微軟正黑體" panose="020B0604030504040204" pitchFamily="34" charset="-120"/>
                    <a:ea typeface="微軟正黑體" panose="020B0604030504040204" pitchFamily="34" charset="-120"/>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五年度!$H$2:$M$2</c:f>
              <c:strCache>
                <c:ptCount val="6"/>
                <c:pt idx="0">
                  <c:v>2017</c:v>
                </c:pt>
                <c:pt idx="1">
                  <c:v>2018</c:v>
                </c:pt>
                <c:pt idx="2">
                  <c:v>2019</c:v>
                </c:pt>
                <c:pt idx="3">
                  <c:v>2020</c:v>
                </c:pt>
                <c:pt idx="4">
                  <c:v>2021</c:v>
                </c:pt>
                <c:pt idx="5">
                  <c:v>2022Q2</c:v>
                </c:pt>
              </c:strCache>
            </c:strRef>
          </c:cat>
          <c:val>
            <c:numRef>
              <c:f>五年度!$H$5:$M$5</c:f>
              <c:numCache>
                <c:formatCode>0.0_);[Red]\(0.0\)</c:formatCode>
                <c:ptCount val="6"/>
                <c:pt idx="0">
                  <c:v>66.767729209999999</c:v>
                </c:pt>
                <c:pt idx="1">
                  <c:v>70.25220496</c:v>
                </c:pt>
                <c:pt idx="2">
                  <c:v>70.10768483999999</c:v>
                </c:pt>
                <c:pt idx="3">
                  <c:v>73.831320000000005</c:v>
                </c:pt>
                <c:pt idx="4">
                  <c:v>79.954350000000005</c:v>
                </c:pt>
                <c:pt idx="5">
                  <c:v>43.455650000000006</c:v>
                </c:pt>
              </c:numCache>
            </c:numRef>
          </c:val>
        </c:ser>
        <c:dLbls>
          <c:showLegendKey val="0"/>
          <c:showVal val="0"/>
          <c:showCatName val="0"/>
          <c:showSerName val="0"/>
          <c:showPercent val="0"/>
          <c:showBubbleSize val="0"/>
        </c:dLbls>
        <c:gapWidth val="65"/>
        <c:shape val="cylinder"/>
        <c:axId val="163945696"/>
        <c:axId val="163943736"/>
        <c:axId val="0"/>
      </c:bar3DChart>
      <c:catAx>
        <c:axId val="16394569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solidFill>
                <a:latin typeface="微軟正黑體" panose="020B0604030504040204" pitchFamily="34" charset="-120"/>
                <a:ea typeface="微軟正黑體" panose="020B0604030504040204" pitchFamily="34" charset="-120"/>
                <a:cs typeface="+mn-cs"/>
              </a:defRPr>
            </a:pPr>
            <a:endParaRPr lang="zh-TW"/>
          </a:p>
        </c:txPr>
        <c:crossAx val="163943736"/>
        <c:crosses val="autoZero"/>
        <c:auto val="1"/>
        <c:lblAlgn val="ctr"/>
        <c:lblOffset val="100"/>
        <c:noMultiLvlLbl val="0"/>
      </c:catAx>
      <c:valAx>
        <c:axId val="163943736"/>
        <c:scaling>
          <c:orientation val="minMax"/>
        </c:scaling>
        <c:delete val="0"/>
        <c:axPos val="l"/>
        <c:majorGridlines>
          <c:spPr>
            <a:ln w="9525" cap="flat" cmpd="sng" algn="ctr">
              <a:solidFill>
                <a:schemeClr val="dk1">
                  <a:lumMod val="15000"/>
                  <a:lumOff val="85000"/>
                </a:schemeClr>
              </a:solidFill>
              <a:round/>
            </a:ln>
            <a:effectLst/>
          </c:spPr>
        </c:majorGridlines>
        <c:numFmt formatCode="#,##0.0_);[Red]\(#,##0.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solidFill>
                <a:latin typeface="微軟正黑體" panose="020B0604030504040204" pitchFamily="34" charset="-120"/>
                <a:ea typeface="微軟正黑體" panose="020B0604030504040204" pitchFamily="34" charset="-120"/>
                <a:cs typeface="+mn-cs"/>
              </a:defRPr>
            </a:pPr>
            <a:endParaRPr lang="zh-TW"/>
          </a:p>
        </c:txPr>
        <c:crossAx val="163945696"/>
        <c:crosses val="autoZero"/>
        <c:crossBetween val="between"/>
      </c:valAx>
      <c:spPr>
        <a:noFill/>
        <a:ln>
          <a:noFill/>
        </a:ln>
        <a:effectLst/>
      </c:spPr>
    </c:plotArea>
    <c:plotVisOnly val="1"/>
    <c:dispBlanksAs val="gap"/>
    <c:showDLblsOverMax val="0"/>
  </c:chart>
  <c:spPr>
    <a:solidFill>
      <a:schemeClr val="lt1"/>
    </a:solidFill>
    <a:ln w="25400" cap="flat" cmpd="sng" algn="ctr">
      <a:solidFill>
        <a:srgbClr val="00B0F0"/>
      </a:solidFill>
      <a:prstDash val="solid"/>
      <a:round/>
    </a:ln>
    <a:effectLst/>
  </c:spPr>
  <c:txPr>
    <a:bodyPr/>
    <a:lstStyle/>
    <a:p>
      <a:pPr>
        <a:defRPr>
          <a:solidFill>
            <a:schemeClr val="dk1"/>
          </a:solidFill>
          <a:latin typeface="+mn-lt"/>
          <a:ea typeface="+mn-ea"/>
          <a:cs typeface="+mn-cs"/>
        </a:defRPr>
      </a:pPr>
      <a:endParaRPr lang="zh-TW"/>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TW"/>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五年度!$B$4</c:f>
              <c:strCache>
                <c:ptCount val="1"/>
                <c:pt idx="0">
                  <c:v>保費收入成長率</c:v>
                </c:pt>
              </c:strCache>
            </c:strRef>
          </c:tx>
          <c:spPr>
            <a:ln w="28575" cap="rnd" cmpd="sng" algn="ctr">
              <a:solidFill>
                <a:schemeClr val="accent1"/>
              </a:solidFill>
              <a:round/>
            </a:ln>
            <a:effectLst/>
          </c:spPr>
          <c:marker>
            <c:symbol val="circle"/>
            <c:size val="4"/>
            <c:spPr>
              <a:solidFill>
                <a:schemeClr val="accent1"/>
              </a:solidFill>
              <a:ln w="38100" cap="flat" cmpd="sng" algn="ctr">
                <a:solidFill>
                  <a:schemeClr val="accent1"/>
                </a:solidFill>
                <a:round/>
              </a:ln>
              <a:effectLst/>
            </c:spPr>
          </c:marker>
          <c:dLbls>
            <c:dLbl>
              <c:idx val="0"/>
              <c:layout>
                <c:manualLayout>
                  <c:x val="-3.3513888888888919E-2"/>
                  <c:y val="8.46666666666665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9986111111111175E-2"/>
                  <c:y val="-8.113888888888888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7041666666666667E-2"/>
                  <c:y val="-7.055555555555555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2930555555555555E-2"/>
                  <c:y val="3.17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2916666666666667E-3"/>
                  <c:y val="3.175000000000013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97" b="1" i="0" u="none" strike="noStrike" kern="1200" baseline="0">
                    <a:solidFill>
                      <a:schemeClr val="dk1"/>
                    </a:solidFill>
                    <a:latin typeface="微軟正黑體" panose="020B0604030504040204" pitchFamily="34" charset="-120"/>
                    <a:ea typeface="微軟正黑體" panose="020B0604030504040204" pitchFamily="34" charset="-120"/>
                    <a:cs typeface="+mn-cs"/>
                  </a:defRPr>
                </a:pPr>
                <a:endParaRPr lang="zh-TW"/>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五年度!$H$2:$M$2</c:f>
              <c:strCache>
                <c:ptCount val="6"/>
                <c:pt idx="0">
                  <c:v>2017</c:v>
                </c:pt>
                <c:pt idx="1">
                  <c:v>2018</c:v>
                </c:pt>
                <c:pt idx="2">
                  <c:v>2019</c:v>
                </c:pt>
                <c:pt idx="3">
                  <c:v>2020</c:v>
                </c:pt>
                <c:pt idx="4">
                  <c:v>2021</c:v>
                </c:pt>
                <c:pt idx="5">
                  <c:v>2022Q2</c:v>
                </c:pt>
              </c:strCache>
            </c:strRef>
          </c:cat>
          <c:val>
            <c:numRef>
              <c:f>五年度!$H$4:$M$4</c:f>
              <c:numCache>
                <c:formatCode>0.0%</c:formatCode>
                <c:ptCount val="6"/>
                <c:pt idx="0">
                  <c:v>7.138888522554665E-2</c:v>
                </c:pt>
                <c:pt idx="1">
                  <c:v>8.0570677186305728E-2</c:v>
                </c:pt>
                <c:pt idx="2">
                  <c:v>1.2425440031220703E-3</c:v>
                </c:pt>
                <c:pt idx="3">
                  <c:v>3.6771601378592811E-2</c:v>
                </c:pt>
                <c:pt idx="4">
                  <c:v>4.2903331925055577E-2</c:v>
                </c:pt>
                <c:pt idx="5">
                  <c:v>6.2457484305786792E-3</c:v>
                </c:pt>
              </c:numCache>
            </c:numRef>
          </c:val>
          <c:smooth val="0"/>
        </c:ser>
        <c:ser>
          <c:idx val="1"/>
          <c:order val="1"/>
          <c:tx>
            <c:strRef>
              <c:f>五年度!$B$6</c:f>
              <c:strCache>
                <c:ptCount val="1"/>
                <c:pt idx="0">
                  <c:v>自留保費成長率</c:v>
                </c:pt>
              </c:strCache>
            </c:strRef>
          </c:tx>
          <c:spPr>
            <a:ln w="28575" cap="rnd" cmpd="sng" algn="ctr">
              <a:solidFill>
                <a:schemeClr val="accent2"/>
              </a:solidFill>
              <a:round/>
            </a:ln>
            <a:effectLst/>
          </c:spPr>
          <c:marker>
            <c:symbol val="circle"/>
            <c:size val="4"/>
            <c:spPr>
              <a:solidFill>
                <a:schemeClr val="accent2"/>
              </a:solidFill>
              <a:ln w="38100" cap="flat" cmpd="sng" algn="ctr">
                <a:solidFill>
                  <a:schemeClr val="accent2"/>
                </a:solidFill>
                <a:round/>
              </a:ln>
              <a:effectLst/>
            </c:spPr>
          </c:marker>
          <c:dLbls>
            <c:dLbl>
              <c:idx val="0"/>
              <c:layout>
                <c:manualLayout>
                  <c:x val="-1.4111111111111144E-2"/>
                  <c:y val="-9.172222222222228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9986111111111175E-2"/>
                  <c:y val="-8.81944444444444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2916597222222285E-2"/>
                  <c:y val="-5.9972222222222288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6.0157499999999989E-2"/>
                      <c:h val="8.360833333333334E-2"/>
                    </c:manualLayout>
                  </c15:layout>
                </c:ext>
              </c:extLst>
            </c:dLbl>
            <c:dLbl>
              <c:idx val="4"/>
              <c:layout>
                <c:manualLayout>
                  <c:x val="-1.2347222222222223E-2"/>
                  <c:y val="-5.644444444444457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97" b="1" i="0" u="none" strike="noStrike" kern="1200" baseline="0">
                    <a:solidFill>
                      <a:schemeClr val="dk1"/>
                    </a:solidFill>
                    <a:latin typeface="微軟正黑體" panose="020B0604030504040204" pitchFamily="34" charset="-120"/>
                    <a:ea typeface="微軟正黑體" panose="020B0604030504040204" pitchFamily="34" charset="-120"/>
                    <a:cs typeface="+mn-cs"/>
                  </a:defRPr>
                </a:pPr>
                <a:endParaRPr lang="zh-TW"/>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五年度!$H$2:$M$2</c:f>
              <c:strCache>
                <c:ptCount val="6"/>
                <c:pt idx="0">
                  <c:v>2017</c:v>
                </c:pt>
                <c:pt idx="1">
                  <c:v>2018</c:v>
                </c:pt>
                <c:pt idx="2">
                  <c:v>2019</c:v>
                </c:pt>
                <c:pt idx="3">
                  <c:v>2020</c:v>
                </c:pt>
                <c:pt idx="4">
                  <c:v>2021</c:v>
                </c:pt>
                <c:pt idx="5">
                  <c:v>2022Q2</c:v>
                </c:pt>
              </c:strCache>
            </c:strRef>
          </c:cat>
          <c:val>
            <c:numRef>
              <c:f>五年度!$H$6:$M$6</c:f>
              <c:numCache>
                <c:formatCode>0.0%</c:formatCode>
                <c:ptCount val="6"/>
                <c:pt idx="0">
                  <c:v>0.15440810964916452</c:v>
                </c:pt>
                <c:pt idx="1">
                  <c:v>5.2188022435816439E-2</c:v>
                </c:pt>
                <c:pt idx="2">
                  <c:v>-2.0571613386696219E-3</c:v>
                </c:pt>
                <c:pt idx="3">
                  <c:v>5.3113081233506776E-2</c:v>
                </c:pt>
                <c:pt idx="4">
                  <c:v>8.2932690354174943E-2</c:v>
                </c:pt>
                <c:pt idx="5">
                  <c:v>5.6006767284911385E-2</c:v>
                </c:pt>
              </c:numCache>
            </c:numRef>
          </c:val>
          <c:smooth val="0"/>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204465280"/>
        <c:axId val="162193288"/>
      </c:lineChart>
      <c:catAx>
        <c:axId val="20446528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spc="20" baseline="0">
                <a:solidFill>
                  <a:schemeClr val="dk1"/>
                </a:solidFill>
                <a:latin typeface="微軟正黑體" panose="020B0604030504040204" pitchFamily="34" charset="-120"/>
                <a:ea typeface="微軟正黑體" panose="020B0604030504040204" pitchFamily="34" charset="-120"/>
                <a:cs typeface="+mn-cs"/>
              </a:defRPr>
            </a:pPr>
            <a:endParaRPr lang="zh-TW"/>
          </a:p>
        </c:txPr>
        <c:crossAx val="162193288"/>
        <c:crosses val="autoZero"/>
        <c:auto val="1"/>
        <c:lblAlgn val="ctr"/>
        <c:lblOffset val="100"/>
        <c:noMultiLvlLbl val="0"/>
      </c:catAx>
      <c:valAx>
        <c:axId val="162193288"/>
        <c:scaling>
          <c:orientation val="minMax"/>
          <c:min val="-2.0000000000000004E-2"/>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spc="20" baseline="0">
                <a:solidFill>
                  <a:schemeClr val="dk1"/>
                </a:solidFill>
                <a:latin typeface="微軟正黑體" panose="020B0604030504040204" pitchFamily="34" charset="-120"/>
                <a:ea typeface="微軟正黑體" panose="020B0604030504040204" pitchFamily="34" charset="-120"/>
                <a:cs typeface="+mn-cs"/>
              </a:defRPr>
            </a:pPr>
            <a:endParaRPr lang="zh-TW"/>
          </a:p>
        </c:txPr>
        <c:crossAx val="204465280"/>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dk1"/>
              </a:solidFill>
              <a:latin typeface="微軟正黑體" panose="020B0604030504040204" pitchFamily="34" charset="-120"/>
              <a:ea typeface="微軟正黑體" panose="020B0604030504040204" pitchFamily="34" charset="-120"/>
              <a:cs typeface="+mn-cs"/>
            </a:defRPr>
          </a:pPr>
          <a:endParaRPr lang="zh-TW"/>
        </a:p>
      </c:txPr>
    </c:legend>
    <c:plotVisOnly val="1"/>
    <c:dispBlanksAs val="gap"/>
    <c:showDLblsOverMax val="0"/>
  </c:chart>
  <c:spPr>
    <a:solidFill>
      <a:schemeClr val="lt1"/>
    </a:solidFill>
    <a:ln w="25400" cap="flat" cmpd="sng" algn="ctr">
      <a:solidFill>
        <a:srgbClr val="00B0F0"/>
      </a:solidFill>
      <a:prstDash val="solid"/>
      <a:round/>
    </a:ln>
    <a:effectLst/>
  </c:spPr>
  <c:txPr>
    <a:bodyPr/>
    <a:lstStyle/>
    <a:p>
      <a:pPr>
        <a:defRPr>
          <a:solidFill>
            <a:schemeClr val="dk1"/>
          </a:solidFill>
          <a:latin typeface="+mn-lt"/>
          <a:ea typeface="+mn-ea"/>
          <a:cs typeface="+mn-cs"/>
        </a:defRPr>
      </a:pPr>
      <a:endParaRPr lang="zh-TW"/>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TW"/>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五年度!$B$9</c:f>
              <c:strCache>
                <c:ptCount val="1"/>
                <c:pt idx="0">
                  <c:v>市占率</c:v>
                </c:pt>
              </c:strCache>
            </c:strRef>
          </c:tx>
          <c:spPr>
            <a:ln w="28575" cap="rnd" cmpd="sng" algn="ctr">
              <a:solidFill>
                <a:schemeClr val="accent1"/>
              </a:solidFill>
              <a:round/>
            </a:ln>
            <a:effectLst/>
          </c:spPr>
          <c:marker>
            <c:symbol val="circle"/>
            <c:size val="4"/>
            <c:spPr>
              <a:solidFill>
                <a:srgbClr val="0070C0"/>
              </a:solidFill>
              <a:ln w="38100" cap="flat" cmpd="sng" algn="ctr">
                <a:solidFill>
                  <a:schemeClr val="accent1"/>
                </a:solidFill>
                <a:round/>
              </a:ln>
              <a:effectLst/>
            </c:spPr>
          </c:marker>
          <c:dLbls>
            <c:dLbl>
              <c:idx val="2"/>
              <c:layout>
                <c:manualLayout>
                  <c:x val="-5.5452361111111174E-2"/>
                  <c:y val="-6.210666666666666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4.1658611111111112E-2"/>
                  <c:y val="-7.7081944444444439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97" b="1" i="0" u="none" strike="noStrike" kern="1200" baseline="0">
                    <a:solidFill>
                      <a:schemeClr val="dk1"/>
                    </a:solidFill>
                    <a:latin typeface="微軟正黑體" panose="020B0604030504040204" pitchFamily="34" charset="-120"/>
                    <a:ea typeface="微軟正黑體" panose="020B0604030504040204" pitchFamily="34" charset="-120"/>
                    <a:cs typeface="+mn-cs"/>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五年度!$H$2:$L$2</c:f>
              <c:numCache>
                <c:formatCode>General</c:formatCode>
                <c:ptCount val="5"/>
                <c:pt idx="0">
                  <c:v>2017</c:v>
                </c:pt>
                <c:pt idx="1">
                  <c:v>2018</c:v>
                </c:pt>
                <c:pt idx="2">
                  <c:v>2019</c:v>
                </c:pt>
                <c:pt idx="3">
                  <c:v>2020</c:v>
                </c:pt>
                <c:pt idx="4">
                  <c:v>2021</c:v>
                </c:pt>
              </c:numCache>
            </c:numRef>
          </c:cat>
          <c:val>
            <c:numRef>
              <c:f>五年度!$H$9:$L$9</c:f>
              <c:numCache>
                <c:formatCode>0.00%</c:formatCode>
                <c:ptCount val="5"/>
                <c:pt idx="0">
                  <c:v>5.842814476313251E-2</c:v>
                </c:pt>
                <c:pt idx="1">
                  <c:v>5.9736115543458736E-2</c:v>
                </c:pt>
                <c:pt idx="2">
                  <c:v>5.5900632544911136E-2</c:v>
                </c:pt>
                <c:pt idx="3">
                  <c:v>5.4553996180176555E-2</c:v>
                </c:pt>
                <c:pt idx="4">
                  <c:v>5.1574075020739601E-2</c:v>
                </c:pt>
              </c:numCache>
            </c:numRef>
          </c:val>
          <c:smooth val="0"/>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208301664"/>
        <c:axId val="208300488"/>
      </c:lineChart>
      <c:catAx>
        <c:axId val="20830166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spc="20" baseline="0">
                <a:solidFill>
                  <a:schemeClr val="dk1"/>
                </a:solidFill>
                <a:latin typeface="微軟正黑體" panose="020B0604030504040204" pitchFamily="34" charset="-120"/>
                <a:ea typeface="微軟正黑體" panose="020B0604030504040204" pitchFamily="34" charset="-120"/>
                <a:cs typeface="+mn-cs"/>
              </a:defRPr>
            </a:pPr>
            <a:endParaRPr lang="zh-TW"/>
          </a:p>
        </c:txPr>
        <c:crossAx val="208300488"/>
        <c:crosses val="autoZero"/>
        <c:auto val="1"/>
        <c:lblAlgn val="ctr"/>
        <c:lblOffset val="100"/>
        <c:noMultiLvlLbl val="0"/>
      </c:catAx>
      <c:valAx>
        <c:axId val="208300488"/>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spc="20" baseline="0">
                <a:solidFill>
                  <a:schemeClr val="dk1"/>
                </a:solidFill>
                <a:latin typeface="微軟正黑體" panose="020B0604030504040204" pitchFamily="34" charset="-120"/>
                <a:ea typeface="微軟正黑體" panose="020B0604030504040204" pitchFamily="34" charset="-120"/>
                <a:cs typeface="+mn-cs"/>
              </a:defRPr>
            </a:pPr>
            <a:endParaRPr lang="zh-TW"/>
          </a:p>
        </c:txPr>
        <c:crossAx val="208301664"/>
        <c:crosses val="autoZero"/>
        <c:crossBetween val="between"/>
      </c:valAx>
      <c:spPr>
        <a:gradFill>
          <a:gsLst>
            <a:gs pos="100000">
              <a:schemeClr val="lt1">
                <a:lumMod val="95000"/>
              </a:schemeClr>
            </a:gs>
            <a:gs pos="0">
              <a:schemeClr val="lt1"/>
            </a:gs>
          </a:gsLst>
          <a:lin ang="5400000" scaled="0"/>
        </a:gradFill>
        <a:ln w="12700">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dk1"/>
              </a:solidFill>
              <a:latin typeface="微軟正黑體" panose="020B0604030504040204" pitchFamily="34" charset="-120"/>
              <a:ea typeface="微軟正黑體" panose="020B0604030504040204" pitchFamily="34" charset="-120"/>
              <a:cs typeface="+mn-cs"/>
            </a:defRPr>
          </a:pPr>
          <a:endParaRPr lang="zh-TW"/>
        </a:p>
      </c:txPr>
    </c:legend>
    <c:plotVisOnly val="1"/>
    <c:dispBlanksAs val="gap"/>
    <c:showDLblsOverMax val="0"/>
  </c:chart>
  <c:spPr>
    <a:solidFill>
      <a:schemeClr val="lt1"/>
    </a:solidFill>
    <a:ln w="25400" cap="flat" cmpd="sng" algn="ctr">
      <a:solidFill>
        <a:srgbClr val="00B0F0"/>
      </a:solidFill>
      <a:prstDash val="solid"/>
      <a:round/>
    </a:ln>
    <a:effectLst/>
  </c:spPr>
  <c:txPr>
    <a:bodyPr/>
    <a:lstStyle/>
    <a:p>
      <a:pPr>
        <a:defRPr>
          <a:solidFill>
            <a:schemeClr val="dk1"/>
          </a:solidFill>
          <a:latin typeface="微軟正黑體" panose="020B0604030504040204" pitchFamily="34" charset="-120"/>
          <a:ea typeface="微軟正黑體" panose="020B0604030504040204" pitchFamily="34" charset="-120"/>
          <a:cs typeface="+mn-cs"/>
        </a:defRPr>
      </a:pPr>
      <a:endParaRPr lang="zh-TW"/>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TW"/>
  <c:roundedCorners val="1"/>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barChart>
        <c:barDir val="col"/>
        <c:grouping val="clustered"/>
        <c:varyColors val="0"/>
        <c:ser>
          <c:idx val="0"/>
          <c:order val="0"/>
          <c:tx>
            <c:strRef>
              <c:f>五年度!$B$15</c:f>
              <c:strCache>
                <c:ptCount val="1"/>
                <c:pt idx="0">
                  <c:v>營業收入</c:v>
                </c:pt>
              </c:strCache>
            </c:strRef>
          </c:tx>
          <c:spPr>
            <a:gradFill rotWithShape="1">
              <a:gsLst>
                <a:gs pos="0">
                  <a:srgbClr val="0070C0"/>
                </a:gs>
                <a:gs pos="100000">
                  <a:srgbClr val="B3EBFF"/>
                </a:gs>
              </a:gsLst>
              <a:lin ang="16200000" scaled="0"/>
            </a:gradFill>
            <a:ln>
              <a:noFill/>
            </a:ln>
            <a:effectLst>
              <a:outerShdw blurRad="40000" dist="23000" dir="5400000" rotWithShape="0">
                <a:srgbClr val="000000">
                  <a:alpha val="35000"/>
                </a:srgbClr>
              </a:outerShdw>
              <a:softEdge rad="0"/>
            </a:effectLst>
            <a:scene3d>
              <a:camera prst="orthographicFront"/>
              <a:lightRig rig="threePt" dir="t">
                <a:rot lat="0" lon="0" rev="1200000"/>
              </a:lightRig>
            </a:scene3d>
            <a:sp3d>
              <a:bevelT w="63500" h="25400"/>
            </a:sp3d>
          </c:spPr>
          <c:invertIfNegative val="0"/>
          <c:dLbls>
            <c:dLbl>
              <c:idx val="4"/>
              <c:layout>
                <c:manualLayout>
                  <c:x val="-1.763888888888896E-3"/>
                  <c:y val="-4.5861111111111366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五年度!$H$2:$M$2</c:f>
              <c:strCache>
                <c:ptCount val="6"/>
                <c:pt idx="0">
                  <c:v>2017</c:v>
                </c:pt>
                <c:pt idx="1">
                  <c:v>2018</c:v>
                </c:pt>
                <c:pt idx="2">
                  <c:v>2019</c:v>
                </c:pt>
                <c:pt idx="3">
                  <c:v>2020</c:v>
                </c:pt>
                <c:pt idx="4">
                  <c:v>2021</c:v>
                </c:pt>
                <c:pt idx="5">
                  <c:v>2022Q2</c:v>
                </c:pt>
              </c:strCache>
            </c:strRef>
          </c:cat>
          <c:val>
            <c:numRef>
              <c:f>五年度!$H$15:$M$15</c:f>
              <c:numCache>
                <c:formatCode>0.0_);[Red]\(0.0\)</c:formatCode>
                <c:ptCount val="6"/>
                <c:pt idx="0">
                  <c:v>72.404929999999993</c:v>
                </c:pt>
                <c:pt idx="1">
                  <c:v>77.076759999999993</c:v>
                </c:pt>
                <c:pt idx="2">
                  <c:v>80.819410000000005</c:v>
                </c:pt>
                <c:pt idx="3">
                  <c:v>82.37782</c:v>
                </c:pt>
                <c:pt idx="4">
                  <c:v>88.099109999999996</c:v>
                </c:pt>
                <c:pt idx="5">
                  <c:v>38.773420000000002</c:v>
                </c:pt>
              </c:numCache>
            </c:numRef>
          </c:val>
        </c:ser>
        <c:dLbls>
          <c:showLegendKey val="0"/>
          <c:showVal val="0"/>
          <c:showCatName val="0"/>
          <c:showSerName val="0"/>
          <c:showPercent val="0"/>
          <c:showBubbleSize val="0"/>
        </c:dLbls>
        <c:gapWidth val="200"/>
        <c:axId val="208302448"/>
        <c:axId val="208302840"/>
      </c:barChart>
      <c:lineChart>
        <c:grouping val="standard"/>
        <c:varyColors val="0"/>
        <c:ser>
          <c:idx val="1"/>
          <c:order val="1"/>
          <c:tx>
            <c:strRef>
              <c:f>五年度!$B$16</c:f>
              <c:strCache>
                <c:ptCount val="1"/>
                <c:pt idx="0">
                  <c:v>營業收入成長率</c:v>
                </c:pt>
              </c:strCache>
            </c:strRef>
          </c:tx>
          <c:spPr>
            <a:ln w="38100">
              <a:solidFill>
                <a:srgbClr val="00B0F0"/>
              </a:solidFill>
            </a:ln>
          </c:spPr>
          <c:marker>
            <c:symbol val="diamond"/>
            <c:size val="10"/>
            <c:spPr>
              <a:solidFill>
                <a:srgbClr val="00B0F0"/>
              </a:solidFill>
              <a:ln w="12700">
                <a:solidFill>
                  <a:srgbClr val="00B0F0"/>
                </a:solidFill>
              </a:ln>
            </c:spPr>
          </c:marker>
          <c:dLbls>
            <c:dLbl>
              <c:idx val="0"/>
              <c:layout>
                <c:manualLayout>
                  <c:x val="-5.0160555555555555E-2"/>
                  <c:y val="-0.10796749999999999"/>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5.5452222222222285E-2"/>
                  <c:y val="0.10369916666666666"/>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5.5752083333333813E-2"/>
                  <c:y val="-0.10091194444444443"/>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tx2"/>
                    </a:solidFil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五年度!$H$2:$M$2</c:f>
              <c:strCache>
                <c:ptCount val="6"/>
                <c:pt idx="0">
                  <c:v>2017</c:v>
                </c:pt>
                <c:pt idx="1">
                  <c:v>2018</c:v>
                </c:pt>
                <c:pt idx="2">
                  <c:v>2019</c:v>
                </c:pt>
                <c:pt idx="3">
                  <c:v>2020</c:v>
                </c:pt>
                <c:pt idx="4">
                  <c:v>2021</c:v>
                </c:pt>
                <c:pt idx="5">
                  <c:v>2022Q2</c:v>
                </c:pt>
              </c:strCache>
            </c:strRef>
          </c:cat>
          <c:val>
            <c:numRef>
              <c:f>五年度!$H$16:$M$16</c:f>
              <c:numCache>
                <c:formatCode>0.0%</c:formatCode>
                <c:ptCount val="6"/>
                <c:pt idx="0">
                  <c:v>0.14813701289362036</c:v>
                </c:pt>
                <c:pt idx="1">
                  <c:v>6.4523645005940988E-2</c:v>
                </c:pt>
                <c:pt idx="2">
                  <c:v>4.8557438065637504E-2</c:v>
                </c:pt>
                <c:pt idx="3">
                  <c:v>1.928262035073014E-2</c:v>
                </c:pt>
                <c:pt idx="4">
                  <c:v>6.9451825746299045E-2</c:v>
                </c:pt>
                <c:pt idx="5">
                  <c:v>-0.12277330316742086</c:v>
                </c:pt>
              </c:numCache>
            </c:numRef>
          </c:val>
          <c:smooth val="0"/>
        </c:ser>
        <c:dLbls>
          <c:showLegendKey val="0"/>
          <c:showVal val="0"/>
          <c:showCatName val="0"/>
          <c:showSerName val="0"/>
          <c:showPercent val="0"/>
          <c:showBubbleSize val="0"/>
        </c:dLbls>
        <c:marker val="1"/>
        <c:smooth val="0"/>
        <c:axId val="208300096"/>
        <c:axId val="208301272"/>
      </c:lineChart>
      <c:catAx>
        <c:axId val="208302448"/>
        <c:scaling>
          <c:orientation val="minMax"/>
        </c:scaling>
        <c:delete val="0"/>
        <c:axPos val="b"/>
        <c:numFmt formatCode="General" sourceLinked="1"/>
        <c:majorTickMark val="out"/>
        <c:minorTickMark val="none"/>
        <c:tickLblPos val="nextTo"/>
        <c:txPr>
          <a:bodyPr/>
          <a:lstStyle/>
          <a:p>
            <a:pPr>
              <a:defRPr b="1"/>
            </a:pPr>
            <a:endParaRPr lang="zh-TW"/>
          </a:p>
        </c:txPr>
        <c:crossAx val="208302840"/>
        <c:crosses val="autoZero"/>
        <c:auto val="1"/>
        <c:lblAlgn val="ctr"/>
        <c:lblOffset val="100"/>
        <c:noMultiLvlLbl val="0"/>
      </c:catAx>
      <c:valAx>
        <c:axId val="208302840"/>
        <c:scaling>
          <c:orientation val="minMax"/>
        </c:scaling>
        <c:delete val="0"/>
        <c:axPos val="l"/>
        <c:numFmt formatCode="0.0_);[Red]\(0.0\)" sourceLinked="1"/>
        <c:majorTickMark val="out"/>
        <c:minorTickMark val="none"/>
        <c:tickLblPos val="nextTo"/>
        <c:txPr>
          <a:bodyPr/>
          <a:lstStyle/>
          <a:p>
            <a:pPr>
              <a:defRPr b="1"/>
            </a:pPr>
            <a:endParaRPr lang="zh-TW"/>
          </a:p>
        </c:txPr>
        <c:crossAx val="208302448"/>
        <c:crosses val="autoZero"/>
        <c:crossBetween val="between"/>
      </c:valAx>
      <c:valAx>
        <c:axId val="208301272"/>
        <c:scaling>
          <c:orientation val="minMax"/>
        </c:scaling>
        <c:delete val="0"/>
        <c:axPos val="r"/>
        <c:numFmt formatCode="0.0%" sourceLinked="1"/>
        <c:majorTickMark val="out"/>
        <c:minorTickMark val="none"/>
        <c:tickLblPos val="nextTo"/>
        <c:txPr>
          <a:bodyPr/>
          <a:lstStyle/>
          <a:p>
            <a:pPr>
              <a:defRPr sz="1200" b="1"/>
            </a:pPr>
            <a:endParaRPr lang="zh-TW"/>
          </a:p>
        </c:txPr>
        <c:crossAx val="208300096"/>
        <c:crosses val="max"/>
        <c:crossBetween val="between"/>
      </c:valAx>
      <c:catAx>
        <c:axId val="208300096"/>
        <c:scaling>
          <c:orientation val="minMax"/>
        </c:scaling>
        <c:delete val="1"/>
        <c:axPos val="b"/>
        <c:numFmt formatCode="General" sourceLinked="1"/>
        <c:majorTickMark val="out"/>
        <c:minorTickMark val="none"/>
        <c:tickLblPos val="none"/>
        <c:crossAx val="208301272"/>
        <c:crosses val="autoZero"/>
        <c:auto val="1"/>
        <c:lblAlgn val="ctr"/>
        <c:lblOffset val="100"/>
        <c:noMultiLvlLbl val="0"/>
      </c:catAx>
      <c:spPr>
        <a:gradFill>
          <a:gsLst>
            <a:gs pos="0">
              <a:srgbClr val="F8F8F8"/>
            </a:gs>
            <a:gs pos="100000">
              <a:srgbClr val="CDEBFF"/>
            </a:gs>
          </a:gsLst>
          <a:lin ang="5400000" scaled="1"/>
        </a:gradFill>
        <a:ln>
          <a:noFill/>
        </a:ln>
      </c:spPr>
    </c:plotArea>
    <c:legend>
      <c:legendPos val="t"/>
      <c:overlay val="0"/>
      <c:txPr>
        <a:bodyPr/>
        <a:lstStyle/>
        <a:p>
          <a:pPr>
            <a:defRPr sz="1600" b="1"/>
          </a:pPr>
          <a:endParaRPr lang="zh-TW"/>
        </a:p>
      </c:txPr>
    </c:legend>
    <c:plotVisOnly val="1"/>
    <c:dispBlanksAs val="gap"/>
    <c:showDLblsOverMax val="0"/>
  </c:chart>
  <c:spPr>
    <a:ln w="28575">
      <a:solidFill>
        <a:srgbClr val="00B0F0"/>
      </a:solidFill>
    </a:ln>
  </c:spPr>
  <c:txPr>
    <a:bodyPr/>
    <a:lstStyle/>
    <a:p>
      <a:pPr>
        <a:defRPr sz="1400">
          <a:latin typeface="微軟正黑體" pitchFamily="34" charset="-120"/>
          <a:ea typeface="微軟正黑體" pitchFamily="34" charset="-120"/>
        </a:defRPr>
      </a:pPr>
      <a:endParaRPr lang="zh-TW"/>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TW"/>
  <c:roundedCorners val="1"/>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五年度!$B$22</c:f>
              <c:strCache>
                <c:ptCount val="1"/>
                <c:pt idx="0">
                  <c:v>稅後淨利(億元)</c:v>
                </c:pt>
              </c:strCache>
            </c:strRef>
          </c:tx>
          <c:spPr>
            <a:gradFill>
              <a:gsLst>
                <a:gs pos="0">
                  <a:srgbClr val="0000FF"/>
                </a:gs>
                <a:gs pos="35000">
                  <a:srgbClr val="85DFFF"/>
                </a:gs>
                <a:gs pos="100000">
                  <a:schemeClr val="accent1">
                    <a:lumMod val="20000"/>
                    <a:lumOff val="80000"/>
                  </a:schemeClr>
                </a:gs>
              </a:gsLs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五年度!$H$18:$M$18</c:f>
              <c:strCache>
                <c:ptCount val="6"/>
                <c:pt idx="0">
                  <c:v>2017</c:v>
                </c:pt>
                <c:pt idx="1">
                  <c:v>2018</c:v>
                </c:pt>
                <c:pt idx="2">
                  <c:v>2019</c:v>
                </c:pt>
                <c:pt idx="3">
                  <c:v>2020</c:v>
                </c:pt>
                <c:pt idx="4">
                  <c:v>2021</c:v>
                </c:pt>
                <c:pt idx="5">
                  <c:v>2022Q2</c:v>
                </c:pt>
              </c:strCache>
            </c:strRef>
          </c:cat>
          <c:val>
            <c:numRef>
              <c:f>五年度!$H$22:$M$22</c:f>
              <c:numCache>
                <c:formatCode>0.00_);[Red]\(0.00\)</c:formatCode>
                <c:ptCount val="6"/>
                <c:pt idx="0">
                  <c:v>6.63</c:v>
                </c:pt>
                <c:pt idx="1">
                  <c:v>6.03</c:v>
                </c:pt>
                <c:pt idx="2">
                  <c:v>7.03</c:v>
                </c:pt>
                <c:pt idx="3">
                  <c:v>7.0209700000000002</c:v>
                </c:pt>
                <c:pt idx="4">
                  <c:v>6.9666800000000002</c:v>
                </c:pt>
                <c:pt idx="5">
                  <c:v>-8.1557300000000001</c:v>
                </c:pt>
              </c:numCache>
            </c:numRef>
          </c:val>
        </c:ser>
        <c:ser>
          <c:idx val="1"/>
          <c:order val="1"/>
          <c:tx>
            <c:strRef>
              <c:f>五年度!$B$23</c:f>
              <c:strCache>
                <c:ptCount val="1"/>
                <c:pt idx="0">
                  <c:v>每股盈餘(元)</c:v>
                </c:pt>
              </c:strCache>
            </c:strRef>
          </c:tx>
          <c:spPr>
            <a:gradFill rotWithShape="1">
              <a:gsLst>
                <a:gs pos="0">
                  <a:srgbClr val="FC46DE"/>
                </a:gs>
                <a:gs pos="35000">
                  <a:srgbClr val="C80A96"/>
                </a:gs>
                <a:gs pos="100000">
                  <a:srgbClr val="FFCCFF"/>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五年度!$H$18:$M$18</c:f>
              <c:strCache>
                <c:ptCount val="6"/>
                <c:pt idx="0">
                  <c:v>2017</c:v>
                </c:pt>
                <c:pt idx="1">
                  <c:v>2018</c:v>
                </c:pt>
                <c:pt idx="2">
                  <c:v>2019</c:v>
                </c:pt>
                <c:pt idx="3">
                  <c:v>2020</c:v>
                </c:pt>
                <c:pt idx="4">
                  <c:v>2021</c:v>
                </c:pt>
                <c:pt idx="5">
                  <c:v>2022Q2</c:v>
                </c:pt>
              </c:strCache>
            </c:strRef>
          </c:cat>
          <c:val>
            <c:numRef>
              <c:f>五年度!$H$23:$M$23</c:f>
              <c:numCache>
                <c:formatCode>0.00_);[Red]\(0.00\)</c:formatCode>
                <c:ptCount val="6"/>
                <c:pt idx="0">
                  <c:v>3.12</c:v>
                </c:pt>
                <c:pt idx="1">
                  <c:v>2.84</c:v>
                </c:pt>
                <c:pt idx="2">
                  <c:v>3.3</c:v>
                </c:pt>
                <c:pt idx="3">
                  <c:v>3.14</c:v>
                </c:pt>
                <c:pt idx="4">
                  <c:v>3.1155789909126685</c:v>
                </c:pt>
                <c:pt idx="5">
                  <c:v>-3.6473313924367643</c:v>
                </c:pt>
              </c:numCache>
            </c:numRef>
          </c:val>
        </c:ser>
        <c:dLbls>
          <c:showLegendKey val="0"/>
          <c:showVal val="0"/>
          <c:showCatName val="0"/>
          <c:showSerName val="0"/>
          <c:showPercent val="0"/>
          <c:showBubbleSize val="0"/>
        </c:dLbls>
        <c:gapWidth val="200"/>
        <c:shape val="cylinder"/>
        <c:axId val="208295784"/>
        <c:axId val="208296176"/>
        <c:axId val="0"/>
      </c:bar3DChart>
      <c:catAx>
        <c:axId val="208295784"/>
        <c:scaling>
          <c:orientation val="minMax"/>
        </c:scaling>
        <c:delete val="0"/>
        <c:axPos val="b"/>
        <c:numFmt formatCode="General" sourceLinked="1"/>
        <c:majorTickMark val="out"/>
        <c:minorTickMark val="none"/>
        <c:tickLblPos val="nextTo"/>
        <c:crossAx val="208296176"/>
        <c:crosses val="autoZero"/>
        <c:auto val="1"/>
        <c:lblAlgn val="ctr"/>
        <c:lblOffset val="100"/>
        <c:noMultiLvlLbl val="0"/>
      </c:catAx>
      <c:valAx>
        <c:axId val="208296176"/>
        <c:scaling>
          <c:orientation val="minMax"/>
        </c:scaling>
        <c:delete val="0"/>
        <c:axPos val="l"/>
        <c:numFmt formatCode="0.00_);[Red]\(0.00\)" sourceLinked="1"/>
        <c:majorTickMark val="out"/>
        <c:minorTickMark val="none"/>
        <c:tickLblPos val="nextTo"/>
        <c:txPr>
          <a:bodyPr/>
          <a:lstStyle/>
          <a:p>
            <a:pPr>
              <a:defRPr sz="1200" b="1">
                <a:solidFill>
                  <a:schemeClr val="tx1"/>
                </a:solidFill>
                <a:latin typeface="微軟正黑體" panose="020B0604030504040204" pitchFamily="34" charset="-120"/>
                <a:ea typeface="微軟正黑體" panose="020B0604030504040204" pitchFamily="34" charset="-120"/>
              </a:defRPr>
            </a:pPr>
            <a:endParaRPr lang="zh-TW"/>
          </a:p>
        </c:txPr>
        <c:crossAx val="208295784"/>
        <c:crosses val="autoZero"/>
        <c:crossBetween val="between"/>
      </c:valAx>
      <c:dTable>
        <c:showHorzBorder val="1"/>
        <c:showVertBorder val="1"/>
        <c:showOutline val="1"/>
        <c:showKeys val="1"/>
        <c:txPr>
          <a:bodyPr/>
          <a:lstStyle/>
          <a:p>
            <a:pPr rtl="0">
              <a:defRPr sz="1200" b="1">
                <a:solidFill>
                  <a:schemeClr val="tx1"/>
                </a:solidFill>
                <a:latin typeface="微軟正黑體" panose="020B0604030504040204" pitchFamily="34" charset="-120"/>
                <a:ea typeface="微軟正黑體" panose="020B0604030504040204" pitchFamily="34" charset="-120"/>
              </a:defRPr>
            </a:pPr>
            <a:endParaRPr lang="zh-TW"/>
          </a:p>
        </c:txPr>
      </c:dTable>
    </c:plotArea>
    <c:plotVisOnly val="1"/>
    <c:dispBlanksAs val="gap"/>
    <c:showDLblsOverMax val="0"/>
  </c:chart>
  <c:spPr>
    <a:gradFill rotWithShape="1">
      <a:gsLst>
        <a:gs pos="50000">
          <a:srgbClr val="F5FAFF"/>
        </a:gs>
        <a:gs pos="0">
          <a:srgbClr val="FFCCFF"/>
        </a:gs>
        <a:gs pos="100000">
          <a:schemeClr val="bg1"/>
        </a:gs>
      </a:gsLst>
      <a:lin ang="16200000" scaled="0"/>
    </a:gradFill>
    <a:ln w="28575">
      <a:solidFill>
        <a:srgbClr val="00B0F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a:solidFill>
            <a:schemeClr val="lt1"/>
          </a:solidFill>
          <a:latin typeface="+mn-lt"/>
          <a:ea typeface="+mn-ea"/>
          <a:cs typeface="+mn-cs"/>
        </a:defRPr>
      </a:pPr>
      <a:endParaRPr lang="zh-TW"/>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TW"/>
  <c:roundedCorners val="1"/>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五年度!$B$24</c:f>
              <c:strCache>
                <c:ptCount val="1"/>
                <c:pt idx="0">
                  <c:v>資產總計(億元)</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五年度!$H$18:$M$18</c:f>
              <c:strCache>
                <c:ptCount val="6"/>
                <c:pt idx="0">
                  <c:v>2017</c:v>
                </c:pt>
                <c:pt idx="1">
                  <c:v>2018</c:v>
                </c:pt>
                <c:pt idx="2">
                  <c:v>2019</c:v>
                </c:pt>
                <c:pt idx="3">
                  <c:v>2020</c:v>
                </c:pt>
                <c:pt idx="4">
                  <c:v>2021</c:v>
                </c:pt>
                <c:pt idx="5">
                  <c:v>2022Q2</c:v>
                </c:pt>
              </c:strCache>
            </c:strRef>
          </c:cat>
          <c:val>
            <c:numRef>
              <c:f>五年度!$H$24:$M$24</c:f>
              <c:numCache>
                <c:formatCode>0.00_ </c:formatCode>
                <c:ptCount val="6"/>
                <c:pt idx="0">
                  <c:v>162.88</c:v>
                </c:pt>
                <c:pt idx="1">
                  <c:v>173.94</c:v>
                </c:pt>
                <c:pt idx="2">
                  <c:v>175.84</c:v>
                </c:pt>
                <c:pt idx="3">
                  <c:v>177.44731999999999</c:v>
                </c:pt>
                <c:pt idx="4">
                  <c:v>190.20937000000001</c:v>
                </c:pt>
                <c:pt idx="5">
                  <c:v>191.38852</c:v>
                </c:pt>
              </c:numCache>
            </c:numRef>
          </c:val>
        </c:ser>
        <c:ser>
          <c:idx val="1"/>
          <c:order val="1"/>
          <c:tx>
            <c:strRef>
              <c:f>五年度!$B$25</c:f>
              <c:strCache>
                <c:ptCount val="1"/>
                <c:pt idx="0">
                  <c:v>負債總計(億元)</c:v>
                </c:pt>
              </c:strCache>
            </c:strRef>
          </c:tx>
          <c:spPr>
            <a:solidFill>
              <a:srgbClr val="85DF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五年度!$H$18:$M$18</c:f>
              <c:strCache>
                <c:ptCount val="6"/>
                <c:pt idx="0">
                  <c:v>2017</c:v>
                </c:pt>
                <c:pt idx="1">
                  <c:v>2018</c:v>
                </c:pt>
                <c:pt idx="2">
                  <c:v>2019</c:v>
                </c:pt>
                <c:pt idx="3">
                  <c:v>2020</c:v>
                </c:pt>
                <c:pt idx="4">
                  <c:v>2021</c:v>
                </c:pt>
                <c:pt idx="5">
                  <c:v>2022Q2</c:v>
                </c:pt>
              </c:strCache>
            </c:strRef>
          </c:cat>
          <c:val>
            <c:numRef>
              <c:f>五年度!$H$25:$M$25</c:f>
              <c:numCache>
                <c:formatCode>0.00_ </c:formatCode>
                <c:ptCount val="6"/>
                <c:pt idx="0">
                  <c:v>119.49</c:v>
                </c:pt>
                <c:pt idx="1">
                  <c:v>125.33</c:v>
                </c:pt>
                <c:pt idx="2">
                  <c:v>121.43</c:v>
                </c:pt>
                <c:pt idx="3">
                  <c:v>118.97539</c:v>
                </c:pt>
                <c:pt idx="4">
                  <c:v>125.79164</c:v>
                </c:pt>
                <c:pt idx="5">
                  <c:v>137.82016999999999</c:v>
                </c:pt>
              </c:numCache>
            </c:numRef>
          </c:val>
        </c:ser>
        <c:ser>
          <c:idx val="2"/>
          <c:order val="2"/>
          <c:tx>
            <c:strRef>
              <c:f>五年度!$B$26</c:f>
              <c:strCache>
                <c:ptCount val="1"/>
                <c:pt idx="0">
                  <c:v>權益總計(億元)</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五年度!$H$18:$M$18</c:f>
              <c:strCache>
                <c:ptCount val="6"/>
                <c:pt idx="0">
                  <c:v>2017</c:v>
                </c:pt>
                <c:pt idx="1">
                  <c:v>2018</c:v>
                </c:pt>
                <c:pt idx="2">
                  <c:v>2019</c:v>
                </c:pt>
                <c:pt idx="3">
                  <c:v>2020</c:v>
                </c:pt>
                <c:pt idx="4">
                  <c:v>2021</c:v>
                </c:pt>
                <c:pt idx="5">
                  <c:v>2022Q2</c:v>
                </c:pt>
              </c:strCache>
            </c:strRef>
          </c:cat>
          <c:val>
            <c:numRef>
              <c:f>五年度!$H$26:$M$26</c:f>
              <c:numCache>
                <c:formatCode>0.00_ </c:formatCode>
                <c:ptCount val="6"/>
                <c:pt idx="0">
                  <c:v>43.39</c:v>
                </c:pt>
                <c:pt idx="1">
                  <c:v>48.61</c:v>
                </c:pt>
                <c:pt idx="2">
                  <c:v>54.41</c:v>
                </c:pt>
                <c:pt idx="3">
                  <c:v>58.47193</c:v>
                </c:pt>
                <c:pt idx="4">
                  <c:v>64.417730000000006</c:v>
                </c:pt>
                <c:pt idx="5">
                  <c:v>53.568350000000002</c:v>
                </c:pt>
              </c:numCache>
            </c:numRef>
          </c:val>
        </c:ser>
        <c:dLbls>
          <c:showLegendKey val="0"/>
          <c:showVal val="0"/>
          <c:showCatName val="0"/>
          <c:showSerName val="0"/>
          <c:showPercent val="0"/>
          <c:showBubbleSize val="0"/>
        </c:dLbls>
        <c:gapWidth val="150"/>
        <c:axId val="208298528"/>
        <c:axId val="208298920"/>
      </c:barChart>
      <c:lineChart>
        <c:grouping val="standard"/>
        <c:varyColors val="0"/>
        <c:ser>
          <c:idx val="3"/>
          <c:order val="3"/>
          <c:tx>
            <c:strRef>
              <c:f>五年度!$B$28</c:f>
              <c:strCache>
                <c:ptCount val="1"/>
                <c:pt idx="0">
                  <c:v>每股淨值(元)</c:v>
                </c:pt>
              </c:strCache>
            </c:strRef>
          </c:tx>
          <c:spPr>
            <a:ln w="25400">
              <a:solidFill>
                <a:srgbClr val="C00000"/>
              </a:solidFill>
            </a:ln>
          </c:spPr>
          <c:marker>
            <c:symbol val="diamond"/>
            <c:size val="10"/>
            <c:spPr>
              <a:solidFill>
                <a:srgbClr val="FFCCFF"/>
              </a:solidFill>
              <a:ln w="12700">
                <a:solidFill>
                  <a:srgbClr val="C00000"/>
                </a:solidFill>
              </a:ln>
            </c:spPr>
          </c:marker>
          <c:cat>
            <c:strRef>
              <c:f>五年度!$H$18:$M$18</c:f>
              <c:strCache>
                <c:ptCount val="6"/>
                <c:pt idx="0">
                  <c:v>2017</c:v>
                </c:pt>
                <c:pt idx="1">
                  <c:v>2018</c:v>
                </c:pt>
                <c:pt idx="2">
                  <c:v>2019</c:v>
                </c:pt>
                <c:pt idx="3">
                  <c:v>2020</c:v>
                </c:pt>
                <c:pt idx="4">
                  <c:v>2021</c:v>
                </c:pt>
                <c:pt idx="5">
                  <c:v>2022Q2</c:v>
                </c:pt>
              </c:strCache>
            </c:strRef>
          </c:cat>
          <c:val>
            <c:numRef>
              <c:f>五年度!$H$28:$M$28</c:f>
              <c:numCache>
                <c:formatCode>0.00_ </c:formatCode>
                <c:ptCount val="6"/>
                <c:pt idx="0">
                  <c:v>20.374718256949663</c:v>
                </c:pt>
                <c:pt idx="1">
                  <c:v>22.825882794891061</c:v>
                </c:pt>
                <c:pt idx="2">
                  <c:v>25.549398948159279</c:v>
                </c:pt>
                <c:pt idx="3">
                  <c:v>26.149301456119641</c:v>
                </c:pt>
                <c:pt idx="4">
                  <c:v>28.808329755643811</c:v>
                </c:pt>
                <c:pt idx="5">
                  <c:v>23.956365604092881</c:v>
                </c:pt>
              </c:numCache>
            </c:numRef>
          </c:val>
          <c:smooth val="0"/>
        </c:ser>
        <c:dLbls>
          <c:showLegendKey val="0"/>
          <c:showVal val="0"/>
          <c:showCatName val="0"/>
          <c:showSerName val="0"/>
          <c:showPercent val="0"/>
          <c:showBubbleSize val="0"/>
        </c:dLbls>
        <c:marker val="1"/>
        <c:smooth val="0"/>
        <c:axId val="208300880"/>
        <c:axId val="208296960"/>
      </c:lineChart>
      <c:catAx>
        <c:axId val="208298528"/>
        <c:scaling>
          <c:orientation val="minMax"/>
        </c:scaling>
        <c:delete val="0"/>
        <c:axPos val="b"/>
        <c:numFmt formatCode="General" sourceLinked="1"/>
        <c:majorTickMark val="out"/>
        <c:minorTickMark val="none"/>
        <c:tickLblPos val="nextTo"/>
        <c:txPr>
          <a:bodyPr/>
          <a:lstStyle/>
          <a:p>
            <a:pPr>
              <a:defRPr sz="1600" b="1">
                <a:latin typeface="微軟正黑體" pitchFamily="34" charset="-120"/>
                <a:ea typeface="微軟正黑體" pitchFamily="34" charset="-120"/>
              </a:defRPr>
            </a:pPr>
            <a:endParaRPr lang="zh-TW"/>
          </a:p>
        </c:txPr>
        <c:crossAx val="208298920"/>
        <c:crosses val="autoZero"/>
        <c:auto val="1"/>
        <c:lblAlgn val="ctr"/>
        <c:lblOffset val="100"/>
        <c:noMultiLvlLbl val="0"/>
      </c:catAx>
      <c:valAx>
        <c:axId val="208298920"/>
        <c:scaling>
          <c:orientation val="minMax"/>
        </c:scaling>
        <c:delete val="0"/>
        <c:axPos val="l"/>
        <c:numFmt formatCode="0.00_ " sourceLinked="1"/>
        <c:majorTickMark val="out"/>
        <c:minorTickMark val="none"/>
        <c:tickLblPos val="nextTo"/>
        <c:txPr>
          <a:bodyPr/>
          <a:lstStyle/>
          <a:p>
            <a:pPr>
              <a:defRPr sz="1200" b="1">
                <a:latin typeface="微軟正黑體" pitchFamily="34" charset="-120"/>
                <a:ea typeface="微軟正黑體" pitchFamily="34" charset="-120"/>
              </a:defRPr>
            </a:pPr>
            <a:endParaRPr lang="zh-TW"/>
          </a:p>
        </c:txPr>
        <c:crossAx val="208298528"/>
        <c:crosses val="autoZero"/>
        <c:crossBetween val="between"/>
      </c:valAx>
      <c:valAx>
        <c:axId val="208296960"/>
        <c:scaling>
          <c:orientation val="minMax"/>
          <c:min val="12"/>
        </c:scaling>
        <c:delete val="0"/>
        <c:axPos val="r"/>
        <c:numFmt formatCode="0\ " sourceLinked="0"/>
        <c:majorTickMark val="out"/>
        <c:minorTickMark val="none"/>
        <c:tickLblPos val="nextTo"/>
        <c:txPr>
          <a:bodyPr/>
          <a:lstStyle/>
          <a:p>
            <a:pPr>
              <a:defRPr sz="1200" b="1">
                <a:latin typeface="微軟正黑體" pitchFamily="34" charset="-120"/>
                <a:ea typeface="微軟正黑體" pitchFamily="34" charset="-120"/>
              </a:defRPr>
            </a:pPr>
            <a:endParaRPr lang="zh-TW"/>
          </a:p>
        </c:txPr>
        <c:crossAx val="208300880"/>
        <c:crosses val="max"/>
        <c:crossBetween val="between"/>
      </c:valAx>
      <c:catAx>
        <c:axId val="208300880"/>
        <c:scaling>
          <c:orientation val="minMax"/>
        </c:scaling>
        <c:delete val="1"/>
        <c:axPos val="b"/>
        <c:numFmt formatCode="General" sourceLinked="1"/>
        <c:majorTickMark val="out"/>
        <c:minorTickMark val="none"/>
        <c:tickLblPos val="none"/>
        <c:crossAx val="208296960"/>
        <c:crosses val="autoZero"/>
        <c:auto val="1"/>
        <c:lblAlgn val="ctr"/>
        <c:lblOffset val="100"/>
        <c:noMultiLvlLbl val="0"/>
      </c:catAx>
      <c:dTable>
        <c:showHorzBorder val="1"/>
        <c:showVertBorder val="1"/>
        <c:showOutline val="1"/>
        <c:showKeys val="1"/>
        <c:txPr>
          <a:bodyPr/>
          <a:lstStyle/>
          <a:p>
            <a:pPr rtl="0">
              <a:defRPr sz="1200" b="1">
                <a:latin typeface="微軟正黑體" pitchFamily="34" charset="-120"/>
                <a:ea typeface="微軟正黑體" pitchFamily="34" charset="-120"/>
              </a:defRPr>
            </a:pPr>
            <a:endParaRPr lang="zh-TW"/>
          </a:p>
        </c:txPr>
      </c:dTable>
    </c:plotArea>
    <c:plotVisOnly val="1"/>
    <c:dispBlanksAs val="gap"/>
    <c:showDLblsOverMax val="0"/>
  </c:chart>
  <c:spPr>
    <a:gradFill>
      <a:gsLst>
        <a:gs pos="0">
          <a:srgbClr val="CDEBFF"/>
        </a:gs>
        <a:gs pos="50000">
          <a:srgbClr val="F5FAFF"/>
        </a:gs>
        <a:gs pos="100000">
          <a:schemeClr val="bg1"/>
        </a:gs>
      </a:gsLst>
      <a:lin ang="16200000" scaled="0"/>
    </a:gradFill>
    <a:ln w="28575">
      <a:solidFill>
        <a:srgbClr val="00B0F0"/>
      </a:solidFill>
    </a:ln>
  </c:spPr>
  <c:txPr>
    <a:bodyPr/>
    <a:lstStyle/>
    <a:p>
      <a:pPr>
        <a:defRPr sz="1800"/>
      </a:pPr>
      <a:endParaRPr lang="zh-TW"/>
    </a:p>
  </c:txPr>
  <c:externalData r:id="rId1">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0.34919</cdr:x>
      <cdr:y>0.28802</cdr:y>
    </cdr:from>
    <cdr:to>
      <cdr:x>0.68746</cdr:x>
      <cdr:y>0.69948</cdr:y>
    </cdr:to>
    <cdr:sp macro="" textlink="">
      <cdr:nvSpPr>
        <cdr:cNvPr id="2" name="橢圓 1"/>
        <cdr:cNvSpPr/>
      </cdr:nvSpPr>
      <cdr:spPr>
        <a:xfrm xmlns:a="http://schemas.openxmlformats.org/drawingml/2006/main">
          <a:off x="2304256" y="1512168"/>
          <a:ext cx="2232248" cy="2160240"/>
        </a:xfrm>
        <a:prstGeom xmlns:a="http://schemas.openxmlformats.org/drawingml/2006/main" prst="ellipse">
          <a:avLst/>
        </a:prstGeom>
        <a:ln xmlns:a="http://schemas.openxmlformats.org/drawingml/2006/main">
          <a:noFill/>
        </a:l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altLang="zh-TW" sz="2800" dirty="0" smtClean="0">
            <a:latin typeface="微軟正黑體" pitchFamily="34" charset="-120"/>
            <a:ea typeface="微軟正黑體" pitchFamily="34" charset="-120"/>
          </a:endParaRPr>
        </a:p>
        <a:p xmlns:a="http://schemas.openxmlformats.org/drawingml/2006/main">
          <a:pPr algn="ctr"/>
          <a:r>
            <a:rPr lang="zh-TW" altLang="en-US" sz="2700" b="1" dirty="0" smtClean="0">
              <a:latin typeface="微軟正黑體" pitchFamily="34" charset="-120"/>
              <a:ea typeface="微軟正黑體" pitchFamily="34" charset="-120"/>
            </a:rPr>
            <a:t>永續發展</a:t>
          </a:r>
          <a:endParaRPr lang="en-US" altLang="zh-TW" sz="2700" b="1" dirty="0" smtClean="0">
            <a:latin typeface="微軟正黑體" pitchFamily="34" charset="-120"/>
            <a:ea typeface="微軟正黑體" pitchFamily="34" charset="-120"/>
          </a:endParaRPr>
        </a:p>
        <a:p xmlns:a="http://schemas.openxmlformats.org/drawingml/2006/main">
          <a:pPr algn="ctr"/>
          <a:r>
            <a:rPr lang="zh-TW" altLang="en-US" sz="2700" b="1" dirty="0" smtClean="0">
              <a:latin typeface="微軟正黑體" pitchFamily="34" charset="-120"/>
              <a:ea typeface="微軟正黑體" pitchFamily="34" charset="-120"/>
            </a:rPr>
            <a:t>委員會</a:t>
          </a:r>
          <a:endParaRPr lang="zh-TW" sz="2700" b="1" dirty="0">
            <a:latin typeface="微軟正黑體" pitchFamily="34" charset="-120"/>
            <a:ea typeface="微軟正黑體" pitchFamily="34" charset="-12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22FE09B4-D4A6-423D-8047-85EAFDD8D79B}" type="datetimeFigureOut">
              <a:rPr lang="zh-TW" altLang="en-US" smtClean="0"/>
              <a:pPr/>
              <a:t>2022/9/14</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7520E84D-A10F-4C9C-A3F9-C5F083052A8F}" type="slidenum">
              <a:rPr lang="zh-TW" altLang="en-US" smtClean="0"/>
              <a:pPr/>
              <a:t>‹#›</a:t>
            </a:fld>
            <a:endParaRPr lang="zh-TW" altLang="en-US"/>
          </a:p>
        </p:txBody>
      </p:sp>
    </p:spTree>
    <p:extLst>
      <p:ext uri="{BB962C8B-B14F-4D97-AF65-F5344CB8AC3E}">
        <p14:creationId xmlns:p14="http://schemas.microsoft.com/office/powerpoint/2010/main" val="1629593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53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65576F5B-1F23-46D8-8EF2-4347570BF5AE}" type="slidenum">
              <a:rPr kumimoji="0" lang="zh-TW" altLang="en-US" smtClean="0">
                <a:latin typeface="Calibri" panose="020F0502020204030204" pitchFamily="34" charset="0"/>
              </a:rPr>
              <a:pPr/>
              <a:t>28</a:t>
            </a:fld>
            <a:endParaRPr kumimoji="0" lang="zh-TW" altLang="en-US" smtClean="0">
              <a:latin typeface="Calibri" panose="020F0502020204030204" pitchFamily="34" charset="0"/>
            </a:endParaRPr>
          </a:p>
        </p:txBody>
      </p:sp>
    </p:spTree>
    <p:extLst>
      <p:ext uri="{BB962C8B-B14F-4D97-AF65-F5344CB8AC3E}">
        <p14:creationId xmlns:p14="http://schemas.microsoft.com/office/powerpoint/2010/main" val="1522875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標題投影片">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3EF5D65B-5969-43FC-A2B8-A0750F2114D5}" type="datetime1">
              <a:rPr lang="zh-TW" altLang="en-US" smtClean="0"/>
              <a:pPr/>
              <a:t>2022/9/14</a:t>
            </a:fld>
            <a:endParaRPr lang="zh-TW" altLang="en-US"/>
          </a:p>
        </p:txBody>
      </p:sp>
      <p:sp>
        <p:nvSpPr>
          <p:cNvPr id="10" name="副標題 6"/>
          <p:cNvSpPr>
            <a:spLocks noGrp="1"/>
          </p:cNvSpPr>
          <p:nvPr>
            <p:ph type="subTitle" idx="4294967295"/>
          </p:nvPr>
        </p:nvSpPr>
        <p:spPr>
          <a:xfrm>
            <a:off x="2987824" y="5085184"/>
            <a:ext cx="3096344" cy="936104"/>
          </a:xfrm>
        </p:spPr>
        <p:txBody>
          <a:bodyPr>
            <a:normAutofit/>
          </a:bodyPr>
          <a:lstStyle>
            <a:lvl1pPr algn="dist">
              <a:buNone/>
              <a:defRPr sz="2800" b="1">
                <a:solidFill>
                  <a:srgbClr val="777777"/>
                </a:solidFill>
                <a:effectLst/>
              </a:defRPr>
            </a:lvl1pPr>
          </a:lstStyle>
          <a:p>
            <a:r>
              <a:rPr lang="zh-TW" altLang="en-US" dirty="0" smtClean="0"/>
              <a:t>按一下以編輯母片副標題樣式</a:t>
            </a:r>
            <a:endParaRPr lang="zh-TW" altLang="en-US" dirty="0"/>
          </a:p>
        </p:txBody>
      </p:sp>
      <p:pic>
        <p:nvPicPr>
          <p:cNvPr id="9" name="圖片 9" descr="970103-LOGO.gif"/>
          <p:cNvPicPr>
            <a:picLocks noChangeAspect="1"/>
          </p:cNvPicPr>
          <p:nvPr/>
        </p:nvPicPr>
        <p:blipFill>
          <a:blip r:embed="rId2" cstate="print"/>
          <a:srcRect/>
          <a:stretch>
            <a:fillRect/>
          </a:stretch>
        </p:blipFill>
        <p:spPr bwMode="auto">
          <a:xfrm>
            <a:off x="1692000" y="980729"/>
            <a:ext cx="5760000" cy="1324529"/>
          </a:xfrm>
          <a:prstGeom prst="rect">
            <a:avLst/>
          </a:prstGeom>
          <a:noFill/>
          <a:ln w="9525">
            <a:noFill/>
            <a:miter lim="800000"/>
            <a:headEnd/>
            <a:tailEnd/>
          </a:ln>
        </p:spPr>
      </p:pic>
      <p:sp>
        <p:nvSpPr>
          <p:cNvPr id="2" name="標題 1"/>
          <p:cNvSpPr>
            <a:spLocks noGrp="1"/>
          </p:cNvSpPr>
          <p:nvPr>
            <p:ph type="ctrTitle"/>
          </p:nvPr>
        </p:nvSpPr>
        <p:spPr>
          <a:xfrm>
            <a:off x="685800" y="2693990"/>
            <a:ext cx="7772400" cy="1470025"/>
          </a:xfrm>
        </p:spPr>
        <p:txBody>
          <a:bodyPr>
            <a:noAutofit/>
          </a:bodyPr>
          <a:lstStyle>
            <a:lvl1pPr>
              <a:defRPr sz="4800" b="1" baseline="0">
                <a:solidFill>
                  <a:srgbClr val="777777"/>
                </a:solidFill>
                <a:effectLst/>
              </a:defRPr>
            </a:lvl1pPr>
          </a:lstStyle>
          <a:p>
            <a:r>
              <a:rPr lang="zh-TW" altLang="en-US" dirty="0" smtClean="0"/>
              <a:t>按一下以編輯母片標題樣式</a:t>
            </a:r>
            <a:endParaRPr lang="zh-TW" altLang="en-US" dirty="0"/>
          </a:p>
        </p:txBody>
      </p:sp>
      <p:pic>
        <p:nvPicPr>
          <p:cNvPr id="24" name="Picture 5" descr="F:\何小啾圖檔\緣 自信 大團結.gif"/>
          <p:cNvPicPr>
            <a:picLocks noChangeAspect="1" noChangeArrowheads="1"/>
          </p:cNvPicPr>
          <p:nvPr/>
        </p:nvPicPr>
        <p:blipFill>
          <a:blip r:embed="rId3" cstate="print">
            <a:lum bright="82000" contrast="-14000"/>
            <a:extLst>
              <a:ext uri="{28A0092B-C50C-407E-A947-70E740481C1C}">
                <a14:useLocalDpi xmlns:a14="http://schemas.microsoft.com/office/drawing/2010/main"/>
              </a:ext>
            </a:extLst>
          </a:blip>
          <a:srcRect/>
          <a:stretch>
            <a:fillRect/>
          </a:stretch>
        </p:blipFill>
        <p:spPr bwMode="auto">
          <a:xfrm>
            <a:off x="583865" y="3861048"/>
            <a:ext cx="1418774" cy="24466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slide(fromBottom)">
                                      <p:cBhvr>
                                        <p:cTn id="1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2" presetClass="entr" presetSubtype="4"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slide(fromBottom)">
                      <p:cBhvr>
                        <p:cTn dur="500"/>
                        <p:tgtEl>
                          <p:spTgt spid="10"/>
                        </p:tgtEl>
                      </p:cBhvr>
                    </p:animEffect>
                  </p:childTnLst>
                </p:cTn>
              </p:par>
            </p:tnLst>
          </p:tmpl>
        </p:tmplLst>
      </p:bldP>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1139897"/>
            <a:ext cx="3008313" cy="992959"/>
          </a:xfrm>
        </p:spPr>
        <p:txBody>
          <a:bodyPr anchor="b"/>
          <a:lstStyle>
            <a:lvl1pPr algn="l">
              <a:defRPr sz="2000" b="1">
                <a:solidFill>
                  <a:srgbClr val="777777"/>
                </a:solidFill>
                <a:effectLst/>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1" y="1124744"/>
            <a:ext cx="5111750" cy="5001421"/>
          </a:xfrm>
        </p:spPr>
        <p:txBody>
          <a:bodyPr/>
          <a:lstStyle>
            <a:lvl1pPr>
              <a:lnSpc>
                <a:spcPct val="120000"/>
              </a:lnSpc>
              <a:spcBef>
                <a:spcPts val="600"/>
              </a:spcBef>
              <a:buFontTx/>
              <a:buBlip>
                <a:blip r:embed="rId2"/>
              </a:buBlip>
              <a:defRPr sz="3200">
                <a:solidFill>
                  <a:srgbClr val="777777"/>
                </a:solidFill>
              </a:defRPr>
            </a:lvl1pPr>
            <a:lvl2pPr>
              <a:lnSpc>
                <a:spcPct val="120000"/>
              </a:lnSpc>
              <a:spcBef>
                <a:spcPts val="600"/>
              </a:spcBef>
              <a:defRPr sz="2800">
                <a:solidFill>
                  <a:srgbClr val="777777"/>
                </a:solidFill>
              </a:defRPr>
            </a:lvl2pPr>
            <a:lvl3pPr>
              <a:lnSpc>
                <a:spcPct val="120000"/>
              </a:lnSpc>
              <a:spcBef>
                <a:spcPts val="600"/>
              </a:spcBef>
              <a:defRPr sz="2400">
                <a:solidFill>
                  <a:srgbClr val="777777"/>
                </a:solidFill>
              </a:defRPr>
            </a:lvl3pPr>
            <a:lvl4pPr>
              <a:lnSpc>
                <a:spcPct val="120000"/>
              </a:lnSpc>
              <a:spcBef>
                <a:spcPts val="600"/>
              </a:spcBef>
              <a:defRPr sz="2000">
                <a:solidFill>
                  <a:srgbClr val="777777"/>
                </a:solidFill>
              </a:defRPr>
            </a:lvl4pPr>
            <a:lvl5pPr>
              <a:lnSpc>
                <a:spcPct val="120000"/>
              </a:lnSpc>
              <a:spcBef>
                <a:spcPts val="600"/>
              </a:spcBef>
              <a:defRPr sz="2000">
                <a:solidFill>
                  <a:srgbClr val="777777"/>
                </a:solidFill>
              </a:defRPr>
            </a:lvl5pPr>
            <a:lvl6pPr>
              <a:defRPr sz="2000"/>
            </a:lvl6pPr>
            <a:lvl7pPr>
              <a:defRPr sz="2000"/>
            </a:lvl7pPr>
            <a:lvl8pPr>
              <a:defRPr sz="2000"/>
            </a:lvl8pPr>
            <a:lvl9pPr>
              <a:defRPr sz="20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文字版面配置區 3"/>
          <p:cNvSpPr>
            <a:spLocks noGrp="1"/>
          </p:cNvSpPr>
          <p:nvPr>
            <p:ph type="body" sz="half" idx="2"/>
          </p:nvPr>
        </p:nvSpPr>
        <p:spPr>
          <a:xfrm>
            <a:off x="457200" y="2276871"/>
            <a:ext cx="3008313" cy="3849293"/>
          </a:xfrm>
        </p:spPr>
        <p:txBody>
          <a:bodyPr/>
          <a:lstStyle>
            <a:lvl1pPr marL="0" indent="0">
              <a:lnSpc>
                <a:spcPct val="120000"/>
              </a:lnSpc>
              <a:spcBef>
                <a:spcPts val="600"/>
              </a:spcBef>
              <a:buNone/>
              <a:defRPr sz="1400">
                <a:solidFill>
                  <a:srgbClr val="77777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4DE6413-4DAC-44B8-90FA-179FA2CD26FE}" type="datetime1">
              <a:rPr lang="zh-TW" altLang="en-US" smtClean="0"/>
              <a:pPr/>
              <a:t>2022/9/14</a:t>
            </a:fld>
            <a:endParaRPr lang="zh-TW" altLang="en-US"/>
          </a:p>
        </p:txBody>
      </p:sp>
      <p:sp>
        <p:nvSpPr>
          <p:cNvPr id="6" name="投影片編號版面配置區 5"/>
          <p:cNvSpPr>
            <a:spLocks noGrp="1"/>
          </p:cNvSpPr>
          <p:nvPr>
            <p:ph type="sldNum" sz="quarter" idx="4"/>
          </p:nvPr>
        </p:nvSpPr>
        <p:spPr>
          <a:xfrm>
            <a:off x="6553200" y="6525344"/>
            <a:ext cx="2133600" cy="288032"/>
          </a:xfrm>
          <a:prstGeom prst="rect">
            <a:avLst/>
          </a:prstGeom>
        </p:spPr>
        <p:txBody>
          <a:bodyPr vert="horz" lIns="91440" tIns="45720" rIns="91440" bIns="45720" rtlCol="0" anchor="ctr"/>
          <a:lstStyle>
            <a:lvl1pPr algn="r">
              <a:defRPr sz="1200">
                <a:solidFill>
                  <a:schemeClr val="bg1"/>
                </a:solidFill>
                <a:latin typeface="微軟正黑體" pitchFamily="34" charset="-120"/>
                <a:ea typeface="微軟正黑體" pitchFamily="34" charset="-120"/>
              </a:defRPr>
            </a:lvl1pPr>
          </a:lstStyle>
          <a:p>
            <a:fld id="{D6E2819F-D66F-40B7-8515-ABD9D38670DF}" type="slidenum">
              <a:rPr lang="en-US" altLang="zh-TW" smtClean="0"/>
              <a:pPr/>
              <a:t>‹#›</a:t>
            </a:fld>
            <a:endParaRPr lang="en-US" altLang="zh-TW"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solidFill>
                  <a:srgbClr val="777777"/>
                </a:solidFill>
                <a:effectLst/>
              </a:defRPr>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1052735"/>
            <a:ext cx="5486400" cy="3674839"/>
          </a:xfrm>
        </p:spPr>
        <p:txBody>
          <a:bodyPr/>
          <a:lstStyle>
            <a:lvl1pPr marL="0" indent="0">
              <a:buNone/>
              <a:defRPr sz="3200">
                <a:solidFill>
                  <a:srgbClr val="77777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solidFill>
                  <a:srgbClr val="77777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7A862AC-C2F5-451E-A4E2-A99AF8537454}" type="datetime1">
              <a:rPr lang="zh-TW" altLang="en-US" smtClean="0"/>
              <a:pPr/>
              <a:t>2022/9/14</a:t>
            </a:fld>
            <a:endParaRPr lang="zh-TW" altLang="en-US"/>
          </a:p>
        </p:txBody>
      </p:sp>
      <p:sp>
        <p:nvSpPr>
          <p:cNvPr id="6" name="投影片編號版面配置區 5"/>
          <p:cNvSpPr>
            <a:spLocks noGrp="1"/>
          </p:cNvSpPr>
          <p:nvPr>
            <p:ph type="sldNum" sz="quarter" idx="4"/>
          </p:nvPr>
        </p:nvSpPr>
        <p:spPr>
          <a:xfrm>
            <a:off x="6553200" y="6525344"/>
            <a:ext cx="2133600" cy="288032"/>
          </a:xfrm>
          <a:prstGeom prst="rect">
            <a:avLst/>
          </a:prstGeom>
        </p:spPr>
        <p:txBody>
          <a:bodyPr vert="horz" lIns="91440" tIns="45720" rIns="91440" bIns="45720" rtlCol="0" anchor="ctr"/>
          <a:lstStyle>
            <a:lvl1pPr algn="r">
              <a:defRPr sz="1200">
                <a:solidFill>
                  <a:schemeClr val="bg1"/>
                </a:solidFill>
                <a:latin typeface="微軟正黑體" pitchFamily="34" charset="-120"/>
                <a:ea typeface="微軟正黑體" pitchFamily="34" charset="-120"/>
              </a:defRPr>
            </a:lvl1pPr>
          </a:lstStyle>
          <a:p>
            <a:fld id="{D6E2819F-D66F-40B7-8515-ABD9D38670DF}" type="slidenum">
              <a:rPr lang="en-US" altLang="zh-TW" smtClean="0"/>
              <a:pPr/>
              <a:t>‹#›</a:t>
            </a:fld>
            <a:endParaRPr lang="en-US" altLang="zh-TW"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rgbClr val="777777"/>
                </a:solidFill>
                <a:effectLst/>
              </a:defRPr>
            </a:lvl1pPr>
          </a:lstStyle>
          <a:p>
            <a:r>
              <a:rPr lang="zh-TW" altLang="en-US" smtClean="0"/>
              <a:t>按一下以編輯母片標題樣式</a:t>
            </a:r>
            <a:endParaRPr lang="zh-TW" altLang="en-US" dirty="0"/>
          </a:p>
        </p:txBody>
      </p:sp>
      <p:sp>
        <p:nvSpPr>
          <p:cNvPr id="3" name="直排文字版面配置區 2"/>
          <p:cNvSpPr>
            <a:spLocks noGrp="1"/>
          </p:cNvSpPr>
          <p:nvPr>
            <p:ph type="body" orient="vert" idx="1"/>
          </p:nvPr>
        </p:nvSpPr>
        <p:spPr/>
        <p:txBody>
          <a:bodyPr vert="eaVert"/>
          <a:lstStyle>
            <a:lvl1pPr>
              <a:lnSpc>
                <a:spcPct val="120000"/>
              </a:lnSpc>
              <a:spcBef>
                <a:spcPts val="600"/>
              </a:spcBef>
              <a:buFontTx/>
              <a:buBlip>
                <a:blip r:embed="rId2"/>
              </a:buBlip>
              <a:defRPr>
                <a:solidFill>
                  <a:srgbClr val="777777"/>
                </a:solidFill>
              </a:defRPr>
            </a:lvl1pPr>
            <a:lvl2pPr>
              <a:lnSpc>
                <a:spcPct val="120000"/>
              </a:lnSpc>
              <a:spcBef>
                <a:spcPts val="600"/>
              </a:spcBef>
              <a:defRPr>
                <a:solidFill>
                  <a:srgbClr val="777777"/>
                </a:solidFill>
              </a:defRPr>
            </a:lvl2pPr>
            <a:lvl3pPr>
              <a:lnSpc>
                <a:spcPct val="120000"/>
              </a:lnSpc>
              <a:spcBef>
                <a:spcPts val="600"/>
              </a:spcBef>
              <a:defRPr>
                <a:solidFill>
                  <a:srgbClr val="777777"/>
                </a:solidFill>
              </a:defRPr>
            </a:lvl3pPr>
            <a:lvl4pPr>
              <a:lnSpc>
                <a:spcPct val="120000"/>
              </a:lnSpc>
              <a:spcBef>
                <a:spcPts val="600"/>
              </a:spcBef>
              <a:defRPr>
                <a:solidFill>
                  <a:srgbClr val="777777"/>
                </a:solidFill>
              </a:defRPr>
            </a:lvl4pPr>
            <a:lvl5pPr>
              <a:lnSpc>
                <a:spcPct val="120000"/>
              </a:lnSpc>
              <a:spcBef>
                <a:spcPts val="600"/>
              </a:spcBef>
              <a:defRPr>
                <a:solidFill>
                  <a:srgbClr val="777777"/>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57B9A7C2-78AD-4F5D-B1ED-67FBA7A2E03E}" type="datetime1">
              <a:rPr lang="zh-TW" altLang="en-US" smtClean="0"/>
              <a:pPr/>
              <a:t>2022/9/14</a:t>
            </a:fld>
            <a:endParaRPr lang="zh-TW" altLang="en-US"/>
          </a:p>
        </p:txBody>
      </p:sp>
      <p:sp>
        <p:nvSpPr>
          <p:cNvPr id="5" name="投影片編號版面配置區 5"/>
          <p:cNvSpPr>
            <a:spLocks noGrp="1"/>
          </p:cNvSpPr>
          <p:nvPr>
            <p:ph type="sldNum" sz="quarter" idx="4"/>
          </p:nvPr>
        </p:nvSpPr>
        <p:spPr>
          <a:xfrm>
            <a:off x="6553200" y="6525344"/>
            <a:ext cx="2133600" cy="288032"/>
          </a:xfrm>
          <a:prstGeom prst="rect">
            <a:avLst/>
          </a:prstGeom>
        </p:spPr>
        <p:txBody>
          <a:bodyPr vert="horz" lIns="91440" tIns="45720" rIns="91440" bIns="45720" rtlCol="0" anchor="ctr"/>
          <a:lstStyle>
            <a:lvl1pPr algn="r">
              <a:defRPr sz="1200">
                <a:solidFill>
                  <a:schemeClr val="bg1"/>
                </a:solidFill>
                <a:latin typeface="微軟正黑體" pitchFamily="34" charset="-120"/>
                <a:ea typeface="微軟正黑體" pitchFamily="34" charset="-120"/>
              </a:defRPr>
            </a:lvl1pPr>
          </a:lstStyle>
          <a:p>
            <a:fld id="{D6E2819F-D66F-40B7-8515-ABD9D38670DF}" type="slidenum">
              <a:rPr lang="en-US" altLang="zh-TW" smtClean="0"/>
              <a:pPr/>
              <a:t>‹#›</a:t>
            </a:fld>
            <a:endParaRPr lang="en-US" altLang="zh-TW"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052736"/>
            <a:ext cx="2057400" cy="5073428"/>
          </a:xfrm>
        </p:spPr>
        <p:txBody>
          <a:bodyPr vert="eaVert"/>
          <a:lstStyle>
            <a:lvl1pPr>
              <a:defRPr b="1">
                <a:solidFill>
                  <a:srgbClr val="777777"/>
                </a:solidFill>
                <a:effectLst/>
              </a:defRPr>
            </a:lvl1pPr>
          </a:lstStyle>
          <a:p>
            <a:r>
              <a:rPr lang="zh-TW" altLang="en-US" smtClean="0"/>
              <a:t>按一下以編輯母片標題樣式</a:t>
            </a:r>
            <a:endParaRPr lang="zh-TW" altLang="en-US" dirty="0"/>
          </a:p>
        </p:txBody>
      </p:sp>
      <p:sp>
        <p:nvSpPr>
          <p:cNvPr id="3" name="直排文字版面配置區 2"/>
          <p:cNvSpPr>
            <a:spLocks noGrp="1"/>
          </p:cNvSpPr>
          <p:nvPr>
            <p:ph type="body" orient="vert" idx="1"/>
          </p:nvPr>
        </p:nvSpPr>
        <p:spPr>
          <a:xfrm>
            <a:off x="457200" y="1052736"/>
            <a:ext cx="6019800" cy="5073428"/>
          </a:xfrm>
        </p:spPr>
        <p:txBody>
          <a:bodyPr vert="eaVert"/>
          <a:lstStyle>
            <a:lvl1pPr>
              <a:lnSpc>
                <a:spcPct val="120000"/>
              </a:lnSpc>
              <a:spcBef>
                <a:spcPts val="600"/>
              </a:spcBef>
              <a:buFontTx/>
              <a:buBlip>
                <a:blip r:embed="rId2"/>
              </a:buBlip>
              <a:defRPr>
                <a:solidFill>
                  <a:srgbClr val="777777"/>
                </a:solidFill>
              </a:defRPr>
            </a:lvl1pPr>
            <a:lvl2pPr>
              <a:lnSpc>
                <a:spcPct val="120000"/>
              </a:lnSpc>
              <a:spcBef>
                <a:spcPts val="600"/>
              </a:spcBef>
              <a:defRPr>
                <a:solidFill>
                  <a:srgbClr val="777777"/>
                </a:solidFill>
              </a:defRPr>
            </a:lvl2pPr>
            <a:lvl3pPr>
              <a:lnSpc>
                <a:spcPct val="120000"/>
              </a:lnSpc>
              <a:spcBef>
                <a:spcPts val="600"/>
              </a:spcBef>
              <a:defRPr>
                <a:solidFill>
                  <a:srgbClr val="777777"/>
                </a:solidFill>
              </a:defRPr>
            </a:lvl3pPr>
            <a:lvl4pPr>
              <a:lnSpc>
                <a:spcPct val="120000"/>
              </a:lnSpc>
              <a:spcBef>
                <a:spcPts val="600"/>
              </a:spcBef>
              <a:defRPr>
                <a:solidFill>
                  <a:srgbClr val="777777"/>
                </a:solidFill>
              </a:defRPr>
            </a:lvl4pPr>
            <a:lvl5pPr>
              <a:lnSpc>
                <a:spcPct val="120000"/>
              </a:lnSpc>
              <a:spcBef>
                <a:spcPts val="600"/>
              </a:spcBef>
              <a:defRPr>
                <a:solidFill>
                  <a:srgbClr val="777777"/>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9578C403-F447-4FEA-88D6-308FA8122350}" type="datetime1">
              <a:rPr lang="zh-TW" altLang="en-US" smtClean="0"/>
              <a:pPr/>
              <a:t>2022/9/14</a:t>
            </a:fld>
            <a:endParaRPr lang="zh-TW" altLang="en-US"/>
          </a:p>
        </p:txBody>
      </p:sp>
      <p:sp>
        <p:nvSpPr>
          <p:cNvPr id="5" name="投影片編號版面配置區 5"/>
          <p:cNvSpPr>
            <a:spLocks noGrp="1"/>
          </p:cNvSpPr>
          <p:nvPr>
            <p:ph type="sldNum" sz="quarter" idx="4"/>
          </p:nvPr>
        </p:nvSpPr>
        <p:spPr>
          <a:xfrm>
            <a:off x="6553200" y="6525344"/>
            <a:ext cx="2133600" cy="288032"/>
          </a:xfrm>
          <a:prstGeom prst="rect">
            <a:avLst/>
          </a:prstGeom>
        </p:spPr>
        <p:txBody>
          <a:bodyPr vert="horz" lIns="91440" tIns="45720" rIns="91440" bIns="45720" rtlCol="0" anchor="ctr"/>
          <a:lstStyle>
            <a:lvl1pPr algn="r">
              <a:defRPr sz="1200">
                <a:solidFill>
                  <a:schemeClr val="bg1"/>
                </a:solidFill>
                <a:latin typeface="微軟正黑體" pitchFamily="34" charset="-120"/>
                <a:ea typeface="微軟正黑體" pitchFamily="34" charset="-120"/>
              </a:defRPr>
            </a:lvl1pPr>
          </a:lstStyle>
          <a:p>
            <a:fld id="{D6E2819F-D66F-40B7-8515-ABD9D38670DF}" type="slidenum">
              <a:rPr lang="en-US" altLang="zh-TW" smtClean="0"/>
              <a:pPr/>
              <a:t>‹#›</a:t>
            </a:fld>
            <a:endParaRPr lang="en-US" altLang="zh-TW"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1691680" y="908720"/>
            <a:ext cx="6995120" cy="864096"/>
          </a:xfrm>
        </p:spPr>
        <p:txBody>
          <a:bodyPr>
            <a:normAutofit/>
          </a:bodyPr>
          <a:lstStyle>
            <a:lvl1pPr algn="l">
              <a:defRPr sz="4000" b="1">
                <a:solidFill>
                  <a:srgbClr val="777777"/>
                </a:solidFill>
                <a:effectLst/>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a:xfrm>
            <a:off x="457200" y="1844824"/>
            <a:ext cx="8229600" cy="4281341"/>
          </a:xfrm>
        </p:spPr>
        <p:txBody>
          <a:bodyPr/>
          <a:lstStyle>
            <a:lvl1pPr algn="just">
              <a:lnSpc>
                <a:spcPct val="120000"/>
              </a:lnSpc>
              <a:spcBef>
                <a:spcPts val="600"/>
              </a:spcBef>
              <a:buFontTx/>
              <a:buBlip>
                <a:blip r:embed="rId2"/>
              </a:buBlip>
              <a:defRPr>
                <a:solidFill>
                  <a:srgbClr val="777777"/>
                </a:solidFill>
              </a:defRPr>
            </a:lvl1pPr>
            <a:lvl2pPr algn="just">
              <a:lnSpc>
                <a:spcPct val="120000"/>
              </a:lnSpc>
              <a:spcBef>
                <a:spcPts val="600"/>
              </a:spcBef>
              <a:defRPr>
                <a:solidFill>
                  <a:srgbClr val="777777"/>
                </a:solidFill>
              </a:defRPr>
            </a:lvl2pPr>
            <a:lvl3pPr algn="just">
              <a:lnSpc>
                <a:spcPct val="120000"/>
              </a:lnSpc>
              <a:spcBef>
                <a:spcPts val="600"/>
              </a:spcBef>
              <a:defRPr>
                <a:solidFill>
                  <a:srgbClr val="777777"/>
                </a:solidFill>
              </a:defRPr>
            </a:lvl3pPr>
            <a:lvl4pPr algn="just">
              <a:lnSpc>
                <a:spcPct val="120000"/>
              </a:lnSpc>
              <a:spcBef>
                <a:spcPts val="600"/>
              </a:spcBef>
              <a:defRPr>
                <a:solidFill>
                  <a:srgbClr val="777777"/>
                </a:solidFill>
              </a:defRPr>
            </a:lvl4pPr>
            <a:lvl5pPr algn="just">
              <a:lnSpc>
                <a:spcPct val="120000"/>
              </a:lnSpc>
              <a:spcBef>
                <a:spcPts val="600"/>
              </a:spcBef>
              <a:defRPr>
                <a:solidFill>
                  <a:srgbClr val="777777"/>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6CEDD380-BDEE-452C-B95B-D576A6B898D8}" type="datetime1">
              <a:rPr lang="zh-TW" altLang="en-US" smtClean="0"/>
              <a:pPr/>
              <a:t>2022/9/14</a:t>
            </a:fld>
            <a:endParaRPr lang="zh-TW" altLang="en-US"/>
          </a:p>
        </p:txBody>
      </p:sp>
      <p:pic>
        <p:nvPicPr>
          <p:cNvPr id="5" name="圖片 4" descr="地球LOGO.gif"/>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39552" y="404664"/>
            <a:ext cx="1109803" cy="1436509"/>
          </a:xfrm>
          <a:prstGeom prst="rect">
            <a:avLst/>
          </a:prstGeom>
        </p:spPr>
      </p:pic>
      <p:sp>
        <p:nvSpPr>
          <p:cNvPr id="6" name="投影片編號版面配置區 5"/>
          <p:cNvSpPr>
            <a:spLocks noGrp="1"/>
          </p:cNvSpPr>
          <p:nvPr>
            <p:ph type="sldNum" sz="quarter" idx="4"/>
          </p:nvPr>
        </p:nvSpPr>
        <p:spPr>
          <a:xfrm>
            <a:off x="6553200" y="6525344"/>
            <a:ext cx="2133600" cy="288032"/>
          </a:xfrm>
          <a:prstGeom prst="rect">
            <a:avLst/>
          </a:prstGeom>
        </p:spPr>
        <p:txBody>
          <a:bodyPr vert="horz" lIns="91440" tIns="45720" rIns="91440" bIns="45720" rtlCol="0" anchor="ctr"/>
          <a:lstStyle>
            <a:lvl1pPr algn="r">
              <a:defRPr sz="1200">
                <a:solidFill>
                  <a:schemeClr val="bg1"/>
                </a:solidFill>
                <a:latin typeface="微軟正黑體" pitchFamily="34" charset="-120"/>
                <a:ea typeface="微軟正黑體" pitchFamily="34" charset="-120"/>
              </a:defRPr>
            </a:lvl1pPr>
          </a:lstStyle>
          <a:p>
            <a:fld id="{D6E2819F-D66F-40B7-8515-ABD9D38670DF}" type="slidenum">
              <a:rPr lang="en-US" altLang="zh-TW" smtClean="0"/>
              <a:pPr/>
              <a:t>‹#›</a:t>
            </a:fld>
            <a:endParaRPr lang="en-US" altLang="zh-TW"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out)">
                                      <p:cBhvr>
                                        <p:cTn id="7" dur="2000"/>
                                        <p:tgtEl>
                                          <p:spTgt spid="5"/>
                                        </p:tgtEl>
                                      </p:cBhvr>
                                    </p:animEffect>
                                  </p:childTnLst>
                                </p:cTn>
                              </p:par>
                            </p:childTnLst>
                          </p:cTn>
                        </p:par>
                        <p:par>
                          <p:cTn id="8" fill="hold">
                            <p:stCondLst>
                              <p:cond delay="2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by="(-#ppt_w*2)" calcmode="lin" valueType="num">
                                      <p:cBhvr rctx="PPT">
                                        <p:cTn id="11" dur="500" autoRev="1" fill="hold">
                                          <p:stCondLst>
                                            <p:cond delay="0"/>
                                          </p:stCondLst>
                                        </p:cTn>
                                        <p:tgtEl>
                                          <p:spTgt spid="2"/>
                                        </p:tgtEl>
                                        <p:attrNameLst>
                                          <p:attrName>ppt_w</p:attrName>
                                        </p:attrNameLst>
                                      </p:cBhvr>
                                    </p:anim>
                                    <p:anim by="(#ppt_w*0.50)" calcmode="lin" valueType="num">
                                      <p:cBhvr>
                                        <p:cTn id="12" dur="500" decel="50000" autoRev="1" fill="hold">
                                          <p:stCondLst>
                                            <p:cond delay="0"/>
                                          </p:stCondLst>
                                        </p:cTn>
                                        <p:tgtEl>
                                          <p:spTgt spid="2"/>
                                        </p:tgtEl>
                                        <p:attrNameLst>
                                          <p:attrName>ppt_x</p:attrName>
                                        </p:attrNameLst>
                                      </p:cBhvr>
                                    </p:anim>
                                    <p:anim from="(-#ppt_h/2)" to="(#ppt_y)" calcmode="lin" valueType="num">
                                      <p:cBhvr>
                                        <p:cTn id="13" dur="1000" fill="hold">
                                          <p:stCondLst>
                                            <p:cond delay="0"/>
                                          </p:stCondLst>
                                        </p:cTn>
                                        <p:tgtEl>
                                          <p:spTgt spid="2"/>
                                        </p:tgtEl>
                                        <p:attrNameLst>
                                          <p:attrName>ppt_y</p:attrName>
                                        </p:attrNameLst>
                                      </p:cBhvr>
                                    </p:anim>
                                    <p:animRot by="21600000">
                                      <p:cBhvr>
                                        <p:cTn id="14" dur="1000" fill="hold">
                                          <p:stCondLst>
                                            <p:cond delay="0"/>
                                          </p:stCondLst>
                                        </p:cTn>
                                        <p:tgtEl>
                                          <p:spTgt spid="2"/>
                                        </p:tgtEl>
                                        <p:attrNameLst>
                                          <p:attrName>r</p:attrName>
                                        </p:attrNameLst>
                                      </p:cBhvr>
                                    </p:animRot>
                                  </p:childTnLst>
                                </p:cTn>
                              </p:par>
                            </p:childTnLst>
                          </p:cTn>
                        </p:par>
                        <p:par>
                          <p:cTn id="15" fill="hold">
                            <p:stCondLst>
                              <p:cond delay="4100"/>
                            </p:stCondLst>
                            <p:childTnLst>
                              <p:par>
                                <p:cTn id="16" presetID="12" presetClass="entr" presetSubtype="4"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slide(fromBottom)">
                                      <p:cBhvr>
                                        <p:cTn id="18" dur="500"/>
                                        <p:tgtEl>
                                          <p:spTgt spid="3">
                                            <p:txEl>
                                              <p:pRg st="0" end="0"/>
                                            </p:txEl>
                                          </p:spTgt>
                                        </p:tgtEl>
                                      </p:cBhvr>
                                    </p:animEffect>
                                  </p:childTnLst>
                                </p:cTn>
                              </p:par>
                            </p:childTnLst>
                          </p:cTn>
                        </p:par>
                        <p:par>
                          <p:cTn id="19" fill="hold">
                            <p:stCondLst>
                              <p:cond delay="4600"/>
                            </p:stCondLst>
                            <p:childTnLst>
                              <p:par>
                                <p:cTn id="20" presetID="12" presetClass="entr" presetSubtype="4"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slide(fromBottom)">
                                      <p:cBhvr>
                                        <p:cTn id="22" dur="500"/>
                                        <p:tgtEl>
                                          <p:spTgt spid="3">
                                            <p:txEl>
                                              <p:pRg st="1" end="1"/>
                                            </p:txEl>
                                          </p:spTgt>
                                        </p:tgtEl>
                                      </p:cBhvr>
                                    </p:animEffect>
                                  </p:childTnLst>
                                </p:cTn>
                              </p:par>
                            </p:childTnLst>
                          </p:cTn>
                        </p:par>
                        <p:par>
                          <p:cTn id="23" fill="hold">
                            <p:stCondLst>
                              <p:cond delay="5100"/>
                            </p:stCondLst>
                            <p:childTnLst>
                              <p:par>
                                <p:cTn id="24" presetID="12" presetClass="entr" presetSubtype="4"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slide(fromBottom)">
                                      <p:cBhvr>
                                        <p:cTn id="26" dur="500"/>
                                        <p:tgtEl>
                                          <p:spTgt spid="3">
                                            <p:txEl>
                                              <p:pRg st="2" end="2"/>
                                            </p:txEl>
                                          </p:spTgt>
                                        </p:tgtEl>
                                      </p:cBhvr>
                                    </p:animEffect>
                                  </p:childTnLst>
                                </p:cTn>
                              </p:par>
                            </p:childTnLst>
                          </p:cTn>
                        </p:par>
                        <p:par>
                          <p:cTn id="27" fill="hold">
                            <p:stCondLst>
                              <p:cond delay="5600"/>
                            </p:stCondLst>
                            <p:childTnLst>
                              <p:par>
                                <p:cTn id="28" presetID="12" presetClass="entr" presetSubtype="4"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slide(fromBottom)">
                                      <p:cBhvr>
                                        <p:cTn id="30" dur="500"/>
                                        <p:tgtEl>
                                          <p:spTgt spid="3">
                                            <p:txEl>
                                              <p:pRg st="3" end="3"/>
                                            </p:txEl>
                                          </p:spTgt>
                                        </p:tgtEl>
                                      </p:cBhvr>
                                    </p:animEffect>
                                  </p:childTnLst>
                                </p:cTn>
                              </p:par>
                            </p:childTnLst>
                          </p:cTn>
                        </p:par>
                        <p:par>
                          <p:cTn id="31" fill="hold">
                            <p:stCondLst>
                              <p:cond delay="6100"/>
                            </p:stCondLst>
                            <p:childTnLst>
                              <p:par>
                                <p:cTn id="32" presetID="12" presetClass="entr" presetSubtype="4"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slide(fromBottom)">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2">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3">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4">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5">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908720"/>
            <a:ext cx="8229600" cy="864096"/>
          </a:xfrm>
        </p:spPr>
        <p:txBody>
          <a:bodyPr>
            <a:normAutofit/>
          </a:bodyPr>
          <a:lstStyle>
            <a:lvl1pPr>
              <a:defRPr sz="3600" b="1">
                <a:solidFill>
                  <a:srgbClr val="777777"/>
                </a:solidFill>
                <a:effectLst/>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844824"/>
            <a:ext cx="8229600" cy="4281341"/>
          </a:xfrm>
        </p:spPr>
        <p:txBody>
          <a:bodyPr/>
          <a:lstStyle>
            <a:lvl1pPr algn="just">
              <a:lnSpc>
                <a:spcPct val="120000"/>
              </a:lnSpc>
              <a:spcBef>
                <a:spcPts val="600"/>
              </a:spcBef>
              <a:buFontTx/>
              <a:buBlip>
                <a:blip r:embed="rId2"/>
              </a:buBlip>
              <a:defRPr>
                <a:solidFill>
                  <a:srgbClr val="777777"/>
                </a:solidFill>
              </a:defRPr>
            </a:lvl1pPr>
            <a:lvl2pPr algn="just">
              <a:lnSpc>
                <a:spcPct val="120000"/>
              </a:lnSpc>
              <a:spcBef>
                <a:spcPts val="600"/>
              </a:spcBef>
              <a:defRPr>
                <a:solidFill>
                  <a:srgbClr val="777777"/>
                </a:solidFill>
              </a:defRPr>
            </a:lvl2pPr>
            <a:lvl3pPr algn="just">
              <a:lnSpc>
                <a:spcPct val="120000"/>
              </a:lnSpc>
              <a:spcBef>
                <a:spcPts val="600"/>
              </a:spcBef>
              <a:defRPr>
                <a:solidFill>
                  <a:srgbClr val="777777"/>
                </a:solidFill>
              </a:defRPr>
            </a:lvl3pPr>
            <a:lvl4pPr algn="just">
              <a:lnSpc>
                <a:spcPct val="120000"/>
              </a:lnSpc>
              <a:spcBef>
                <a:spcPts val="600"/>
              </a:spcBef>
              <a:defRPr>
                <a:solidFill>
                  <a:srgbClr val="777777"/>
                </a:solidFill>
              </a:defRPr>
            </a:lvl4pPr>
            <a:lvl5pPr algn="just">
              <a:lnSpc>
                <a:spcPct val="120000"/>
              </a:lnSpc>
              <a:spcBef>
                <a:spcPts val="600"/>
              </a:spcBef>
              <a:defRPr>
                <a:solidFill>
                  <a:srgbClr val="777777"/>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C63617D6-2628-4EEB-B11B-E37B495A369F}" type="datetime1">
              <a:rPr lang="zh-TW" altLang="en-US" smtClean="0"/>
              <a:pPr/>
              <a:t>2022/9/14</a:t>
            </a:fld>
            <a:endParaRPr lang="zh-TW" altLang="en-US"/>
          </a:p>
        </p:txBody>
      </p:sp>
      <p:sp>
        <p:nvSpPr>
          <p:cNvPr id="5" name="投影片編號版面配置區 5"/>
          <p:cNvSpPr>
            <a:spLocks noGrp="1"/>
          </p:cNvSpPr>
          <p:nvPr>
            <p:ph type="sldNum" sz="quarter" idx="4"/>
          </p:nvPr>
        </p:nvSpPr>
        <p:spPr>
          <a:xfrm>
            <a:off x="6553200" y="6525344"/>
            <a:ext cx="2133600" cy="288032"/>
          </a:xfrm>
          <a:prstGeom prst="rect">
            <a:avLst/>
          </a:prstGeom>
        </p:spPr>
        <p:txBody>
          <a:bodyPr vert="horz" lIns="91440" tIns="45720" rIns="91440" bIns="45720" rtlCol="0" anchor="ctr"/>
          <a:lstStyle>
            <a:lvl1pPr algn="r">
              <a:defRPr sz="1200">
                <a:solidFill>
                  <a:schemeClr val="bg1"/>
                </a:solidFill>
                <a:latin typeface="微軟正黑體" pitchFamily="34" charset="-120"/>
                <a:ea typeface="微軟正黑體" pitchFamily="34" charset="-120"/>
              </a:defRPr>
            </a:lvl1pPr>
          </a:lstStyle>
          <a:p>
            <a:fld id="{D6E2819F-D66F-40B7-8515-ABD9D38670DF}" type="slidenum">
              <a:rPr lang="en-US" altLang="zh-TW" smtClean="0"/>
              <a:pPr/>
              <a:t>‹#›</a:t>
            </a:fld>
            <a:endParaRPr lang="en-US" altLang="zh-TW"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lide(fromBottom)">
                                      <p:cBhvr>
                                        <p:cTn id="16" dur="500"/>
                                        <p:tgtEl>
                                          <p:spTgt spid="3">
                                            <p:txEl>
                                              <p:pRg st="1" end="1"/>
                                            </p:txEl>
                                          </p:spTgt>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lide(fromBottom)">
                                      <p:cBhvr>
                                        <p:cTn id="20" dur="500"/>
                                        <p:tgtEl>
                                          <p:spTgt spid="3">
                                            <p:txEl>
                                              <p:pRg st="2" end="2"/>
                                            </p:txEl>
                                          </p:spTgt>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lide(fromBottom)">
                                      <p:cBhvr>
                                        <p:cTn id="24" dur="500"/>
                                        <p:tgtEl>
                                          <p:spTgt spid="3">
                                            <p:txEl>
                                              <p:pRg st="3" end="3"/>
                                            </p:txEl>
                                          </p:spTgt>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slide(fromBottom)">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2">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3">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4">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5">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908720"/>
            <a:ext cx="8229600" cy="864096"/>
          </a:xfrm>
        </p:spPr>
        <p:txBody>
          <a:bodyPr>
            <a:normAutofit/>
          </a:bodyPr>
          <a:lstStyle>
            <a:lvl1pPr>
              <a:defRPr sz="3600" b="1">
                <a:solidFill>
                  <a:srgbClr val="777777"/>
                </a:solidFill>
                <a:effectLst/>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844824"/>
            <a:ext cx="8229600" cy="4281341"/>
          </a:xfrm>
        </p:spPr>
        <p:txBody>
          <a:bodyPr/>
          <a:lstStyle>
            <a:lvl1pPr algn="just">
              <a:lnSpc>
                <a:spcPct val="120000"/>
              </a:lnSpc>
              <a:spcBef>
                <a:spcPts val="600"/>
              </a:spcBef>
              <a:buFontTx/>
              <a:buBlip>
                <a:blip r:embed="rId2"/>
              </a:buBlip>
              <a:defRPr>
                <a:solidFill>
                  <a:srgbClr val="777777"/>
                </a:solidFill>
              </a:defRPr>
            </a:lvl1pPr>
            <a:lvl2pPr algn="just">
              <a:lnSpc>
                <a:spcPct val="120000"/>
              </a:lnSpc>
              <a:spcBef>
                <a:spcPts val="600"/>
              </a:spcBef>
              <a:defRPr>
                <a:solidFill>
                  <a:srgbClr val="777777"/>
                </a:solidFill>
              </a:defRPr>
            </a:lvl2pPr>
            <a:lvl3pPr algn="just">
              <a:lnSpc>
                <a:spcPct val="120000"/>
              </a:lnSpc>
              <a:spcBef>
                <a:spcPts val="600"/>
              </a:spcBef>
              <a:defRPr>
                <a:solidFill>
                  <a:srgbClr val="777777"/>
                </a:solidFill>
              </a:defRPr>
            </a:lvl3pPr>
            <a:lvl4pPr algn="just">
              <a:lnSpc>
                <a:spcPct val="120000"/>
              </a:lnSpc>
              <a:spcBef>
                <a:spcPts val="600"/>
              </a:spcBef>
              <a:defRPr>
                <a:solidFill>
                  <a:srgbClr val="777777"/>
                </a:solidFill>
              </a:defRPr>
            </a:lvl4pPr>
            <a:lvl5pPr algn="just">
              <a:lnSpc>
                <a:spcPct val="120000"/>
              </a:lnSpc>
              <a:spcBef>
                <a:spcPts val="600"/>
              </a:spcBef>
              <a:defRPr>
                <a:solidFill>
                  <a:srgbClr val="777777"/>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C63617D6-2628-4EEB-B11B-E37B495A369F}" type="datetime1">
              <a:rPr lang="zh-TW" altLang="en-US" smtClean="0"/>
              <a:pPr/>
              <a:t>2022/9/14</a:t>
            </a:fld>
            <a:endParaRPr lang="zh-TW" altLang="en-US"/>
          </a:p>
        </p:txBody>
      </p:sp>
      <p:sp>
        <p:nvSpPr>
          <p:cNvPr id="5" name="投影片編號版面配置區 5"/>
          <p:cNvSpPr>
            <a:spLocks noGrp="1"/>
          </p:cNvSpPr>
          <p:nvPr>
            <p:ph type="sldNum" sz="quarter" idx="4"/>
          </p:nvPr>
        </p:nvSpPr>
        <p:spPr>
          <a:xfrm>
            <a:off x="6553200" y="6525344"/>
            <a:ext cx="2133600" cy="288032"/>
          </a:xfrm>
          <a:prstGeom prst="rect">
            <a:avLst/>
          </a:prstGeom>
        </p:spPr>
        <p:txBody>
          <a:bodyPr vert="horz" lIns="91440" tIns="45720" rIns="91440" bIns="45720" rtlCol="0" anchor="ctr"/>
          <a:lstStyle>
            <a:lvl1pPr algn="r">
              <a:defRPr sz="1200">
                <a:solidFill>
                  <a:schemeClr val="bg1"/>
                </a:solidFill>
                <a:latin typeface="微軟正黑體" pitchFamily="34" charset="-120"/>
                <a:ea typeface="微軟正黑體" pitchFamily="34" charset="-120"/>
              </a:defRPr>
            </a:lvl1pPr>
          </a:lstStyle>
          <a:p>
            <a:fld id="{D6E2819F-D66F-40B7-8515-ABD9D38670DF}" type="slidenum">
              <a:rPr lang="en-US" altLang="zh-TW" smtClean="0"/>
              <a:pPr/>
              <a:t>‹#›</a:t>
            </a:fld>
            <a:endParaRPr lang="en-US" altLang="zh-TW" dirty="0"/>
          </a:p>
        </p:txBody>
      </p:sp>
      <p:sp>
        <p:nvSpPr>
          <p:cNvPr id="6" name="文字方塊 5"/>
          <p:cNvSpPr txBox="1">
            <a:spLocks noChangeArrowheads="1"/>
          </p:cNvSpPr>
          <p:nvPr userDrawn="1"/>
        </p:nvSpPr>
        <p:spPr bwMode="auto">
          <a:xfrm>
            <a:off x="467544" y="1563447"/>
            <a:ext cx="1034157" cy="281377"/>
          </a:xfrm>
          <a:prstGeom prst="rect">
            <a:avLst/>
          </a:prstGeom>
          <a:noFill/>
          <a:ln w="9525">
            <a:noFill/>
            <a:miter lim="800000"/>
            <a:headEnd/>
            <a:tailEnd/>
          </a:ln>
        </p:spPr>
        <p:txBody>
          <a:bodyPr wrap="square" lIns="95776" tIns="47888" rIns="95776" bIns="47888">
            <a:spAutoFit/>
          </a:bodyPr>
          <a:lstStyle/>
          <a:p>
            <a:pPr marL="0" algn="l" defTabSz="914400" rtl="0" eaLnBrk="1" latinLnBrk="0" hangingPunct="1"/>
            <a:r>
              <a:rPr kumimoji="0" lang="zh-TW" altLang="en-US" sz="1200" b="1" kern="1200" dirty="0" smtClean="0">
                <a:solidFill>
                  <a:srgbClr val="777777"/>
                </a:solidFill>
                <a:effectLst/>
                <a:latin typeface="微軟正黑體" pitchFamily="34" charset="-120"/>
                <a:ea typeface="微軟正黑體" pitchFamily="34" charset="-120"/>
                <a:cs typeface="+mn-cs"/>
              </a:rPr>
              <a:t>單位</a:t>
            </a:r>
            <a:r>
              <a:rPr kumimoji="0" lang="en-US" altLang="zh-TW" sz="1200" b="1" kern="1200" dirty="0" smtClean="0">
                <a:solidFill>
                  <a:srgbClr val="777777"/>
                </a:solidFill>
                <a:effectLst/>
                <a:latin typeface="微軟正黑體" pitchFamily="34" charset="-120"/>
                <a:ea typeface="微軟正黑體" pitchFamily="34" charset="-120"/>
                <a:cs typeface="+mn-cs"/>
              </a:rPr>
              <a:t>:</a:t>
            </a:r>
            <a:r>
              <a:rPr kumimoji="0" lang="zh-TW" altLang="en-US" sz="1200" b="1" kern="1200" dirty="0" smtClean="0">
                <a:solidFill>
                  <a:srgbClr val="777777"/>
                </a:solidFill>
                <a:effectLst/>
                <a:latin typeface="微軟正黑體" pitchFamily="34" charset="-120"/>
                <a:ea typeface="微軟正黑體" pitchFamily="34" charset="-120"/>
                <a:cs typeface="+mn-cs"/>
              </a:rPr>
              <a:t>千元</a:t>
            </a:r>
            <a:r>
              <a:rPr kumimoji="0" lang="en-US" altLang="zh-TW" sz="1200" b="1" kern="1200" dirty="0" smtClean="0">
                <a:solidFill>
                  <a:srgbClr val="777777"/>
                </a:solidFill>
                <a:effectLst/>
                <a:latin typeface="微軟正黑體" pitchFamily="34" charset="-120"/>
                <a:ea typeface="微軟正黑體" pitchFamily="34" charset="-120"/>
                <a:cs typeface="+mn-cs"/>
              </a:rPr>
              <a:t>;%</a:t>
            </a:r>
            <a:endParaRPr kumimoji="0" lang="zh-TW" altLang="en-US" sz="1200" b="1" kern="1200" dirty="0">
              <a:solidFill>
                <a:srgbClr val="777777"/>
              </a:solidFill>
              <a:effectLst/>
              <a:latin typeface="微軟正黑體" pitchFamily="34" charset="-120"/>
              <a:ea typeface="微軟正黑體" pitchFamily="34" charset="-12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lide(fromBottom)">
                                      <p:cBhvr>
                                        <p:cTn id="16" dur="500"/>
                                        <p:tgtEl>
                                          <p:spTgt spid="3">
                                            <p:txEl>
                                              <p:pRg st="1" end="1"/>
                                            </p:txEl>
                                          </p:spTgt>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lide(fromBottom)">
                                      <p:cBhvr>
                                        <p:cTn id="20" dur="500"/>
                                        <p:tgtEl>
                                          <p:spTgt spid="3">
                                            <p:txEl>
                                              <p:pRg st="2" end="2"/>
                                            </p:txEl>
                                          </p:spTgt>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lide(fromBottom)">
                                      <p:cBhvr>
                                        <p:cTn id="24" dur="500"/>
                                        <p:tgtEl>
                                          <p:spTgt spid="3">
                                            <p:txEl>
                                              <p:pRg st="3" end="3"/>
                                            </p:txEl>
                                          </p:spTgt>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slide(fromBottom)">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2">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3">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4">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5">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 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5626968" cy="576064"/>
          </a:xfrm>
        </p:spPr>
        <p:txBody>
          <a:bodyPr>
            <a:noAutofit/>
          </a:bodyPr>
          <a:lstStyle>
            <a:lvl1pPr algn="l">
              <a:defRPr sz="3200" b="1">
                <a:solidFill>
                  <a:srgbClr val="777777"/>
                </a:solidFill>
                <a:effectLst/>
                <a:latin typeface="微軟正黑體" pitchFamily="34" charset="-120"/>
                <a:ea typeface="微軟正黑體" pitchFamily="34" charset="-120"/>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a:xfrm>
            <a:off x="457200" y="1196752"/>
            <a:ext cx="8229600" cy="4929413"/>
          </a:xfrm>
        </p:spPr>
        <p:txBody>
          <a:bodyPr/>
          <a:lstStyle>
            <a:lvl1pPr algn="just">
              <a:lnSpc>
                <a:spcPct val="120000"/>
              </a:lnSpc>
              <a:spcBef>
                <a:spcPts val="600"/>
              </a:spcBef>
              <a:buFontTx/>
              <a:buBlip>
                <a:blip r:embed="rId2"/>
              </a:buBlip>
              <a:defRPr>
                <a:solidFill>
                  <a:srgbClr val="777777"/>
                </a:solidFill>
              </a:defRPr>
            </a:lvl1pPr>
            <a:lvl2pPr algn="just">
              <a:lnSpc>
                <a:spcPct val="120000"/>
              </a:lnSpc>
              <a:spcBef>
                <a:spcPts val="600"/>
              </a:spcBef>
              <a:defRPr>
                <a:solidFill>
                  <a:srgbClr val="777777"/>
                </a:solidFill>
              </a:defRPr>
            </a:lvl2pPr>
            <a:lvl3pPr algn="just">
              <a:lnSpc>
                <a:spcPct val="120000"/>
              </a:lnSpc>
              <a:spcBef>
                <a:spcPts val="600"/>
              </a:spcBef>
              <a:defRPr>
                <a:solidFill>
                  <a:srgbClr val="777777"/>
                </a:solidFill>
              </a:defRPr>
            </a:lvl3pPr>
            <a:lvl4pPr algn="just">
              <a:lnSpc>
                <a:spcPct val="120000"/>
              </a:lnSpc>
              <a:spcBef>
                <a:spcPts val="600"/>
              </a:spcBef>
              <a:defRPr>
                <a:solidFill>
                  <a:srgbClr val="777777"/>
                </a:solidFill>
              </a:defRPr>
            </a:lvl4pPr>
            <a:lvl5pPr algn="just">
              <a:lnSpc>
                <a:spcPct val="120000"/>
              </a:lnSpc>
              <a:spcBef>
                <a:spcPts val="600"/>
              </a:spcBef>
              <a:defRPr>
                <a:solidFill>
                  <a:srgbClr val="777777"/>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C23A9F21-4475-4703-8F3A-E625094CFFDD}" type="datetime1">
              <a:rPr lang="zh-TW" altLang="en-US" smtClean="0"/>
              <a:pPr/>
              <a:t>2022/9/14</a:t>
            </a:fld>
            <a:endParaRPr lang="zh-TW" altLang="en-US"/>
          </a:p>
        </p:txBody>
      </p:sp>
      <p:sp>
        <p:nvSpPr>
          <p:cNvPr id="7" name="文字方塊 6"/>
          <p:cNvSpPr txBox="1">
            <a:spLocks noChangeArrowheads="1"/>
          </p:cNvSpPr>
          <p:nvPr/>
        </p:nvSpPr>
        <p:spPr bwMode="auto">
          <a:xfrm>
            <a:off x="441499" y="915375"/>
            <a:ext cx="1034157" cy="281377"/>
          </a:xfrm>
          <a:prstGeom prst="rect">
            <a:avLst/>
          </a:prstGeom>
          <a:noFill/>
          <a:ln w="9525">
            <a:noFill/>
            <a:miter lim="800000"/>
            <a:headEnd/>
            <a:tailEnd/>
          </a:ln>
        </p:spPr>
        <p:txBody>
          <a:bodyPr wrap="square" lIns="95776" tIns="47888" rIns="95776" bIns="47888">
            <a:spAutoFit/>
          </a:bodyPr>
          <a:lstStyle/>
          <a:p>
            <a:pPr marL="0" algn="l" defTabSz="914400" rtl="0" eaLnBrk="1" latinLnBrk="0" hangingPunct="1"/>
            <a:r>
              <a:rPr kumimoji="0" lang="zh-TW" altLang="en-US" sz="1200" b="1" kern="1200" dirty="0" smtClean="0">
                <a:solidFill>
                  <a:srgbClr val="777777"/>
                </a:solidFill>
                <a:effectLst/>
                <a:latin typeface="微軟正黑體" pitchFamily="34" charset="-120"/>
                <a:ea typeface="微軟正黑體" pitchFamily="34" charset="-120"/>
                <a:cs typeface="+mn-cs"/>
              </a:rPr>
              <a:t>單位</a:t>
            </a:r>
            <a:r>
              <a:rPr kumimoji="0" lang="en-US" altLang="zh-TW" sz="1200" b="1" kern="1200" dirty="0" smtClean="0">
                <a:solidFill>
                  <a:srgbClr val="777777"/>
                </a:solidFill>
                <a:effectLst/>
                <a:latin typeface="微軟正黑體" pitchFamily="34" charset="-120"/>
                <a:ea typeface="微軟正黑體" pitchFamily="34" charset="-120"/>
                <a:cs typeface="+mn-cs"/>
              </a:rPr>
              <a:t>:</a:t>
            </a:r>
            <a:r>
              <a:rPr kumimoji="0" lang="zh-TW" altLang="en-US" sz="1200" b="1" kern="1200" dirty="0" smtClean="0">
                <a:solidFill>
                  <a:srgbClr val="777777"/>
                </a:solidFill>
                <a:effectLst/>
                <a:latin typeface="微軟正黑體" pitchFamily="34" charset="-120"/>
                <a:ea typeface="微軟正黑體" pitchFamily="34" charset="-120"/>
                <a:cs typeface="+mn-cs"/>
              </a:rPr>
              <a:t>千元</a:t>
            </a:r>
            <a:r>
              <a:rPr kumimoji="0" lang="en-US" altLang="zh-TW" sz="1200" b="1" kern="1200" dirty="0" smtClean="0">
                <a:solidFill>
                  <a:srgbClr val="777777"/>
                </a:solidFill>
                <a:effectLst/>
                <a:latin typeface="微軟正黑體" pitchFamily="34" charset="-120"/>
                <a:ea typeface="微軟正黑體" pitchFamily="34" charset="-120"/>
                <a:cs typeface="+mn-cs"/>
              </a:rPr>
              <a:t>;%</a:t>
            </a:r>
            <a:endParaRPr kumimoji="0" lang="zh-TW" altLang="en-US" sz="1200" b="1" kern="1200" dirty="0">
              <a:solidFill>
                <a:srgbClr val="777777"/>
              </a:solidFill>
              <a:effectLst/>
              <a:latin typeface="微軟正黑體" pitchFamily="34" charset="-120"/>
              <a:ea typeface="微軟正黑體" pitchFamily="34" charset="-120"/>
              <a:cs typeface="+mn-cs"/>
            </a:endParaRPr>
          </a:p>
        </p:txBody>
      </p:sp>
      <p:sp>
        <p:nvSpPr>
          <p:cNvPr id="6" name="投影片編號版面配置區 5"/>
          <p:cNvSpPr>
            <a:spLocks noGrp="1"/>
          </p:cNvSpPr>
          <p:nvPr>
            <p:ph type="sldNum" sz="quarter" idx="4"/>
          </p:nvPr>
        </p:nvSpPr>
        <p:spPr>
          <a:xfrm>
            <a:off x="6553200" y="6525344"/>
            <a:ext cx="2133600" cy="288032"/>
          </a:xfrm>
          <a:prstGeom prst="rect">
            <a:avLst/>
          </a:prstGeom>
        </p:spPr>
        <p:txBody>
          <a:bodyPr vert="horz" lIns="91440" tIns="45720" rIns="91440" bIns="45720" rtlCol="0" anchor="ctr"/>
          <a:lstStyle>
            <a:lvl1pPr algn="r">
              <a:defRPr sz="1200">
                <a:solidFill>
                  <a:schemeClr val="bg1"/>
                </a:solidFill>
                <a:latin typeface="微軟正黑體" pitchFamily="34" charset="-120"/>
                <a:ea typeface="微軟正黑體" pitchFamily="34" charset="-120"/>
              </a:defRPr>
            </a:lvl1pPr>
          </a:lstStyle>
          <a:p>
            <a:fld id="{D6E2819F-D66F-40B7-8515-ABD9D38670DF}" type="slidenum">
              <a:rPr lang="en-US" altLang="zh-TW" smtClean="0"/>
              <a:pPr/>
              <a:t>‹#›</a:t>
            </a:fld>
            <a:endParaRPr lang="en-US" altLang="zh-TW"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lide(fromBottom)">
                                      <p:cBhvr>
                                        <p:cTn id="16" dur="500"/>
                                        <p:tgtEl>
                                          <p:spTgt spid="3">
                                            <p:txEl>
                                              <p:pRg st="1" end="1"/>
                                            </p:txEl>
                                          </p:spTgt>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lide(fromBottom)">
                                      <p:cBhvr>
                                        <p:cTn id="20" dur="500"/>
                                        <p:tgtEl>
                                          <p:spTgt spid="3">
                                            <p:txEl>
                                              <p:pRg st="2" end="2"/>
                                            </p:txEl>
                                          </p:spTgt>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lide(fromBottom)">
                                      <p:cBhvr>
                                        <p:cTn id="24" dur="500"/>
                                        <p:tgtEl>
                                          <p:spTgt spid="3">
                                            <p:txEl>
                                              <p:pRg st="3" end="3"/>
                                            </p:txEl>
                                          </p:spTgt>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slide(fromBottom)">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2">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3">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4">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5">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1 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5626968" cy="576064"/>
          </a:xfrm>
        </p:spPr>
        <p:txBody>
          <a:bodyPr>
            <a:noAutofit/>
          </a:bodyPr>
          <a:lstStyle>
            <a:lvl1pPr algn="l">
              <a:defRPr sz="3200" b="1">
                <a:solidFill>
                  <a:srgbClr val="777777"/>
                </a:solidFill>
                <a:effectLst/>
                <a:latin typeface="微軟正黑體" pitchFamily="34" charset="-120"/>
                <a:ea typeface="微軟正黑體"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196752"/>
            <a:ext cx="8229600" cy="4929413"/>
          </a:xfrm>
        </p:spPr>
        <p:txBody>
          <a:bodyPr/>
          <a:lstStyle>
            <a:lvl1pPr algn="just">
              <a:lnSpc>
                <a:spcPct val="120000"/>
              </a:lnSpc>
              <a:spcBef>
                <a:spcPts val="600"/>
              </a:spcBef>
              <a:buFontTx/>
              <a:buBlip>
                <a:blip r:embed="rId2"/>
              </a:buBlip>
              <a:defRPr>
                <a:solidFill>
                  <a:srgbClr val="777777"/>
                </a:solidFill>
              </a:defRPr>
            </a:lvl1pPr>
            <a:lvl2pPr algn="just">
              <a:lnSpc>
                <a:spcPct val="120000"/>
              </a:lnSpc>
              <a:spcBef>
                <a:spcPts val="600"/>
              </a:spcBef>
              <a:defRPr>
                <a:solidFill>
                  <a:srgbClr val="777777"/>
                </a:solidFill>
              </a:defRPr>
            </a:lvl2pPr>
            <a:lvl3pPr algn="just">
              <a:lnSpc>
                <a:spcPct val="120000"/>
              </a:lnSpc>
              <a:spcBef>
                <a:spcPts val="600"/>
              </a:spcBef>
              <a:defRPr>
                <a:solidFill>
                  <a:srgbClr val="777777"/>
                </a:solidFill>
              </a:defRPr>
            </a:lvl3pPr>
            <a:lvl4pPr algn="just">
              <a:lnSpc>
                <a:spcPct val="120000"/>
              </a:lnSpc>
              <a:spcBef>
                <a:spcPts val="600"/>
              </a:spcBef>
              <a:defRPr>
                <a:solidFill>
                  <a:srgbClr val="777777"/>
                </a:solidFill>
              </a:defRPr>
            </a:lvl4pPr>
            <a:lvl5pPr algn="just">
              <a:lnSpc>
                <a:spcPct val="120000"/>
              </a:lnSpc>
              <a:spcBef>
                <a:spcPts val="600"/>
              </a:spcBef>
              <a:defRPr>
                <a:solidFill>
                  <a:srgbClr val="777777"/>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556F0980-7AA9-48A2-ABBF-D9B03707DAF5}" type="datetime1">
              <a:rPr lang="zh-TW" altLang="en-US" smtClean="0"/>
              <a:pPr/>
              <a:t>2022/9/14</a:t>
            </a:fld>
            <a:endParaRPr lang="zh-TW" altLang="en-US"/>
          </a:p>
        </p:txBody>
      </p:sp>
      <p:sp>
        <p:nvSpPr>
          <p:cNvPr id="5" name="投影片編號版面配置區 5"/>
          <p:cNvSpPr>
            <a:spLocks noGrp="1"/>
          </p:cNvSpPr>
          <p:nvPr>
            <p:ph type="sldNum" sz="quarter" idx="4"/>
          </p:nvPr>
        </p:nvSpPr>
        <p:spPr>
          <a:xfrm>
            <a:off x="6553200" y="6525344"/>
            <a:ext cx="2133600" cy="288032"/>
          </a:xfrm>
          <a:prstGeom prst="rect">
            <a:avLst/>
          </a:prstGeom>
        </p:spPr>
        <p:txBody>
          <a:bodyPr vert="horz" lIns="91440" tIns="45720" rIns="91440" bIns="45720" rtlCol="0" anchor="ctr"/>
          <a:lstStyle>
            <a:lvl1pPr algn="r">
              <a:defRPr sz="1200">
                <a:solidFill>
                  <a:schemeClr val="bg1"/>
                </a:solidFill>
                <a:latin typeface="微軟正黑體" pitchFamily="34" charset="-120"/>
                <a:ea typeface="微軟正黑體" pitchFamily="34" charset="-120"/>
              </a:defRPr>
            </a:lvl1pPr>
          </a:lstStyle>
          <a:p>
            <a:fld id="{D6E2819F-D66F-40B7-8515-ABD9D38670DF}" type="slidenum">
              <a:rPr lang="en-US" altLang="zh-TW" smtClean="0"/>
              <a:pPr/>
              <a:t>‹#›</a:t>
            </a:fld>
            <a:endParaRPr lang="en-US" altLang="zh-TW"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lide(fromBottom)">
                                      <p:cBhvr>
                                        <p:cTn id="16" dur="500"/>
                                        <p:tgtEl>
                                          <p:spTgt spid="3">
                                            <p:txEl>
                                              <p:pRg st="1" end="1"/>
                                            </p:txEl>
                                          </p:spTgt>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lide(fromBottom)">
                                      <p:cBhvr>
                                        <p:cTn id="20" dur="500"/>
                                        <p:tgtEl>
                                          <p:spTgt spid="3">
                                            <p:txEl>
                                              <p:pRg st="2" end="2"/>
                                            </p:txEl>
                                          </p:spTgt>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lide(fromBottom)">
                                      <p:cBhvr>
                                        <p:cTn id="24" dur="500"/>
                                        <p:tgtEl>
                                          <p:spTgt spid="3">
                                            <p:txEl>
                                              <p:pRg st="3" end="3"/>
                                            </p:txEl>
                                          </p:spTgt>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slide(fromBottom)">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2">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3">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4">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5">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2276872"/>
            <a:ext cx="7772400" cy="1362075"/>
          </a:xfrm>
        </p:spPr>
        <p:txBody>
          <a:bodyPr anchor="t">
            <a:noAutofit/>
          </a:bodyPr>
          <a:lstStyle>
            <a:lvl1pPr algn="ctr" defTabSz="914400" rtl="0" eaLnBrk="1" latinLnBrk="0" hangingPunct="1">
              <a:spcBef>
                <a:spcPct val="0"/>
              </a:spcBef>
              <a:buNone/>
              <a:defRPr lang="zh-TW" altLang="en-US" sz="4800" b="1" kern="1200" baseline="0" dirty="0">
                <a:solidFill>
                  <a:srgbClr val="777777"/>
                </a:solidFill>
                <a:effectLst/>
                <a:latin typeface="微軟正黑體" pitchFamily="34" charset="-120"/>
                <a:ea typeface="微軟正黑體" pitchFamily="34" charset="-120"/>
                <a:cs typeface="+mj-cs"/>
              </a:defRPr>
            </a:lvl1pPr>
          </a:lstStyle>
          <a:p>
            <a:r>
              <a:rPr lang="zh-TW" altLang="en-US" dirty="0" smtClean="0"/>
              <a:t>按一下以編輯母片標題樣式</a:t>
            </a:r>
            <a:endParaRPr lang="zh-TW" altLang="en-US" dirty="0"/>
          </a:p>
        </p:txBody>
      </p:sp>
      <p:sp>
        <p:nvSpPr>
          <p:cNvPr id="4" name="日期版面配置區 3"/>
          <p:cNvSpPr>
            <a:spLocks noGrp="1"/>
          </p:cNvSpPr>
          <p:nvPr>
            <p:ph type="dt" sz="half" idx="10"/>
          </p:nvPr>
        </p:nvSpPr>
        <p:spPr/>
        <p:txBody>
          <a:bodyPr/>
          <a:lstStyle/>
          <a:p>
            <a:fld id="{7A61072D-376A-43E8-BA0E-0B6442BD2635}" type="datetime1">
              <a:rPr lang="zh-TW" altLang="en-US" smtClean="0"/>
              <a:pPr/>
              <a:t>2022/9/14</a:t>
            </a:fld>
            <a:endParaRPr lang="zh-TW" altLang="en-US"/>
          </a:p>
        </p:txBody>
      </p:sp>
      <p:sp>
        <p:nvSpPr>
          <p:cNvPr id="6" name="投影片編號版面配置區 5"/>
          <p:cNvSpPr>
            <a:spLocks noGrp="1"/>
          </p:cNvSpPr>
          <p:nvPr>
            <p:ph type="sldNum" sz="quarter" idx="4"/>
          </p:nvPr>
        </p:nvSpPr>
        <p:spPr>
          <a:xfrm>
            <a:off x="6553200" y="6525344"/>
            <a:ext cx="2133600" cy="288032"/>
          </a:xfrm>
          <a:prstGeom prst="rect">
            <a:avLst/>
          </a:prstGeom>
        </p:spPr>
        <p:txBody>
          <a:bodyPr vert="horz" lIns="91440" tIns="45720" rIns="91440" bIns="45720" rtlCol="0" anchor="ctr"/>
          <a:lstStyle>
            <a:lvl1pPr algn="r">
              <a:defRPr sz="1200">
                <a:solidFill>
                  <a:schemeClr val="bg1"/>
                </a:solidFill>
                <a:latin typeface="微軟正黑體" pitchFamily="34" charset="-120"/>
                <a:ea typeface="微軟正黑體" pitchFamily="34" charset="-120"/>
              </a:defRPr>
            </a:lvl1pPr>
          </a:lstStyle>
          <a:p>
            <a:fld id="{D6E2819F-D66F-40B7-8515-ABD9D38670DF}" type="slidenum">
              <a:rPr lang="en-US" altLang="zh-TW" smtClean="0"/>
              <a:pPr/>
              <a:t>‹#›</a:t>
            </a:fld>
            <a:endParaRPr lang="en-US" altLang="zh-TW"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59842"/>
            <a:ext cx="8229600" cy="1012974"/>
          </a:xfrm>
        </p:spPr>
        <p:txBody>
          <a:bodyPr/>
          <a:lstStyle>
            <a:lvl1pPr>
              <a:defRPr b="1">
                <a:solidFill>
                  <a:srgbClr val="777777"/>
                </a:solidFill>
                <a:effectLst/>
              </a:defRPr>
            </a:lvl1pPr>
          </a:lstStyle>
          <a:p>
            <a:r>
              <a:rPr lang="zh-TW" altLang="en-US" smtClean="0"/>
              <a:t>按一下以編輯母片標題樣式</a:t>
            </a:r>
            <a:endParaRPr lang="zh-TW" altLang="en-US" dirty="0"/>
          </a:p>
        </p:txBody>
      </p:sp>
      <p:sp>
        <p:nvSpPr>
          <p:cNvPr id="3" name="內容版面配置區 2"/>
          <p:cNvSpPr>
            <a:spLocks noGrp="1"/>
          </p:cNvSpPr>
          <p:nvPr>
            <p:ph sz="half" idx="1"/>
          </p:nvPr>
        </p:nvSpPr>
        <p:spPr>
          <a:xfrm>
            <a:off x="457200" y="1916832"/>
            <a:ext cx="4038600" cy="4209333"/>
          </a:xfrm>
        </p:spPr>
        <p:txBody>
          <a:bodyPr/>
          <a:lstStyle>
            <a:lvl1pPr>
              <a:lnSpc>
                <a:spcPct val="120000"/>
              </a:lnSpc>
              <a:spcBef>
                <a:spcPts val="600"/>
              </a:spcBef>
              <a:buFontTx/>
              <a:buBlip>
                <a:blip r:embed="rId2"/>
              </a:buBlip>
              <a:defRPr sz="2800">
                <a:solidFill>
                  <a:srgbClr val="777777"/>
                </a:solidFill>
              </a:defRPr>
            </a:lvl1pPr>
            <a:lvl2pPr>
              <a:lnSpc>
                <a:spcPct val="120000"/>
              </a:lnSpc>
              <a:spcBef>
                <a:spcPts val="600"/>
              </a:spcBef>
              <a:defRPr sz="2400">
                <a:solidFill>
                  <a:srgbClr val="777777"/>
                </a:solidFill>
              </a:defRPr>
            </a:lvl2pPr>
            <a:lvl3pPr>
              <a:lnSpc>
                <a:spcPct val="120000"/>
              </a:lnSpc>
              <a:spcBef>
                <a:spcPts val="600"/>
              </a:spcBef>
              <a:defRPr sz="2000">
                <a:solidFill>
                  <a:srgbClr val="777777"/>
                </a:solidFill>
              </a:defRPr>
            </a:lvl3pPr>
            <a:lvl4pPr>
              <a:lnSpc>
                <a:spcPct val="120000"/>
              </a:lnSpc>
              <a:spcBef>
                <a:spcPts val="600"/>
              </a:spcBef>
              <a:defRPr sz="1800">
                <a:solidFill>
                  <a:srgbClr val="777777"/>
                </a:solidFill>
              </a:defRPr>
            </a:lvl4pPr>
            <a:lvl5pPr>
              <a:lnSpc>
                <a:spcPct val="120000"/>
              </a:lnSpc>
              <a:spcBef>
                <a:spcPts val="600"/>
              </a:spcBef>
              <a:defRPr sz="1800">
                <a:solidFill>
                  <a:srgbClr val="777777"/>
                </a:solidFill>
              </a:defRPr>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half" idx="2"/>
          </p:nvPr>
        </p:nvSpPr>
        <p:spPr>
          <a:xfrm>
            <a:off x="4648200" y="1916832"/>
            <a:ext cx="4038600" cy="4209333"/>
          </a:xfrm>
        </p:spPr>
        <p:txBody>
          <a:bodyPr/>
          <a:lstStyle>
            <a:lvl1pPr>
              <a:lnSpc>
                <a:spcPct val="120000"/>
              </a:lnSpc>
              <a:spcBef>
                <a:spcPts val="600"/>
              </a:spcBef>
              <a:buFontTx/>
              <a:buBlip>
                <a:blip r:embed="rId2"/>
              </a:buBlip>
              <a:defRPr sz="2800">
                <a:solidFill>
                  <a:srgbClr val="777777"/>
                </a:solidFill>
              </a:defRPr>
            </a:lvl1pPr>
            <a:lvl2pPr>
              <a:lnSpc>
                <a:spcPct val="120000"/>
              </a:lnSpc>
              <a:spcBef>
                <a:spcPts val="600"/>
              </a:spcBef>
              <a:defRPr sz="2400">
                <a:solidFill>
                  <a:srgbClr val="777777"/>
                </a:solidFill>
              </a:defRPr>
            </a:lvl2pPr>
            <a:lvl3pPr>
              <a:lnSpc>
                <a:spcPct val="120000"/>
              </a:lnSpc>
              <a:spcBef>
                <a:spcPts val="600"/>
              </a:spcBef>
              <a:defRPr sz="2000">
                <a:solidFill>
                  <a:srgbClr val="777777"/>
                </a:solidFill>
              </a:defRPr>
            </a:lvl3pPr>
            <a:lvl4pPr>
              <a:lnSpc>
                <a:spcPct val="120000"/>
              </a:lnSpc>
              <a:spcBef>
                <a:spcPts val="600"/>
              </a:spcBef>
              <a:defRPr sz="1800">
                <a:solidFill>
                  <a:srgbClr val="777777"/>
                </a:solidFill>
              </a:defRPr>
            </a:lvl4pPr>
            <a:lvl5pPr>
              <a:lnSpc>
                <a:spcPct val="120000"/>
              </a:lnSpc>
              <a:spcBef>
                <a:spcPts val="600"/>
              </a:spcBef>
              <a:defRPr sz="1800">
                <a:solidFill>
                  <a:srgbClr val="777777"/>
                </a:solidFill>
              </a:defRPr>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日期版面配置區 4"/>
          <p:cNvSpPr>
            <a:spLocks noGrp="1"/>
          </p:cNvSpPr>
          <p:nvPr>
            <p:ph type="dt" sz="half" idx="10"/>
          </p:nvPr>
        </p:nvSpPr>
        <p:spPr/>
        <p:txBody>
          <a:bodyPr/>
          <a:lstStyle/>
          <a:p>
            <a:fld id="{7378E874-F325-4893-B031-C1448D7F2160}" type="datetime1">
              <a:rPr lang="zh-TW" altLang="en-US" smtClean="0"/>
              <a:pPr/>
              <a:t>2022/9/14</a:t>
            </a:fld>
            <a:endParaRPr lang="zh-TW" altLang="en-US"/>
          </a:p>
        </p:txBody>
      </p:sp>
      <p:sp>
        <p:nvSpPr>
          <p:cNvPr id="6" name="投影片編號版面配置區 5"/>
          <p:cNvSpPr>
            <a:spLocks noGrp="1"/>
          </p:cNvSpPr>
          <p:nvPr>
            <p:ph type="sldNum" sz="quarter" idx="4"/>
          </p:nvPr>
        </p:nvSpPr>
        <p:spPr>
          <a:xfrm>
            <a:off x="6553200" y="6525344"/>
            <a:ext cx="2133600" cy="288032"/>
          </a:xfrm>
          <a:prstGeom prst="rect">
            <a:avLst/>
          </a:prstGeom>
        </p:spPr>
        <p:txBody>
          <a:bodyPr vert="horz" lIns="91440" tIns="45720" rIns="91440" bIns="45720" rtlCol="0" anchor="ctr"/>
          <a:lstStyle>
            <a:lvl1pPr algn="r">
              <a:defRPr sz="1200">
                <a:solidFill>
                  <a:schemeClr val="bg1"/>
                </a:solidFill>
                <a:latin typeface="微軟正黑體" pitchFamily="34" charset="-120"/>
                <a:ea typeface="微軟正黑體" pitchFamily="34" charset="-120"/>
              </a:defRPr>
            </a:lvl1pPr>
          </a:lstStyle>
          <a:p>
            <a:fld id="{D6E2819F-D66F-40B7-8515-ABD9D38670DF}" type="slidenum">
              <a:rPr lang="en-US" altLang="zh-TW" smtClean="0"/>
              <a:pPr/>
              <a:t>‹#›</a:t>
            </a:fld>
            <a:endParaRPr lang="en-US" altLang="zh-TW"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408490DC-74F0-4A33-A050-017E3085D850}" type="datetime1">
              <a:rPr lang="zh-TW" altLang="en-US" smtClean="0"/>
              <a:pPr/>
              <a:t>2022/9/14</a:t>
            </a:fld>
            <a:endParaRPr lang="zh-TW" altLang="en-US"/>
          </a:p>
        </p:txBody>
      </p:sp>
      <p:sp>
        <p:nvSpPr>
          <p:cNvPr id="7" name="標題 1"/>
          <p:cNvSpPr>
            <a:spLocks noGrp="1"/>
          </p:cNvSpPr>
          <p:nvPr>
            <p:ph type="title"/>
          </p:nvPr>
        </p:nvSpPr>
        <p:spPr>
          <a:xfrm>
            <a:off x="467544" y="200071"/>
            <a:ext cx="5367366" cy="636641"/>
          </a:xfrm>
        </p:spPr>
        <p:txBody>
          <a:bodyPr>
            <a:noAutofit/>
          </a:bodyPr>
          <a:lstStyle>
            <a:lvl1pPr algn="l">
              <a:defRPr sz="3200" b="1">
                <a:solidFill>
                  <a:srgbClr val="777777"/>
                </a:solidFill>
                <a:effectLst/>
                <a:latin typeface="微軟正黑體" pitchFamily="34" charset="-120"/>
                <a:ea typeface="微軟正黑體" pitchFamily="34" charset="-120"/>
              </a:defRPr>
            </a:lvl1pPr>
          </a:lstStyle>
          <a:p>
            <a:r>
              <a:rPr lang="zh-TW" altLang="en-US" smtClean="0"/>
              <a:t>按一下以編輯母片標題樣式</a:t>
            </a:r>
            <a:endParaRPr lang="zh-TW" altLang="en-US" dirty="0"/>
          </a:p>
        </p:txBody>
      </p:sp>
      <p:sp>
        <p:nvSpPr>
          <p:cNvPr id="8" name="內容版面配置區 2"/>
          <p:cNvSpPr>
            <a:spLocks noGrp="1"/>
          </p:cNvSpPr>
          <p:nvPr>
            <p:ph idx="1"/>
          </p:nvPr>
        </p:nvSpPr>
        <p:spPr>
          <a:xfrm>
            <a:off x="457200" y="1124744"/>
            <a:ext cx="8229600" cy="5001421"/>
          </a:xfrm>
          <a:noFill/>
        </p:spPr>
        <p:txBody>
          <a:bodyPr/>
          <a:lstStyle>
            <a:lvl1pPr>
              <a:lnSpc>
                <a:spcPct val="120000"/>
              </a:lnSpc>
              <a:spcBef>
                <a:spcPts val="600"/>
              </a:spcBef>
              <a:buFontTx/>
              <a:buBlip>
                <a:blip r:embed="rId2"/>
              </a:buBlip>
              <a:defRPr>
                <a:solidFill>
                  <a:srgbClr val="777777"/>
                </a:solidFill>
              </a:defRPr>
            </a:lvl1pPr>
            <a:lvl2pPr>
              <a:lnSpc>
                <a:spcPct val="120000"/>
              </a:lnSpc>
              <a:spcBef>
                <a:spcPts val="600"/>
              </a:spcBef>
              <a:defRPr>
                <a:solidFill>
                  <a:srgbClr val="777777"/>
                </a:solidFill>
              </a:defRPr>
            </a:lvl2pPr>
            <a:lvl3pPr>
              <a:lnSpc>
                <a:spcPct val="120000"/>
              </a:lnSpc>
              <a:spcBef>
                <a:spcPts val="600"/>
              </a:spcBef>
              <a:defRPr>
                <a:solidFill>
                  <a:srgbClr val="777777"/>
                </a:solidFill>
              </a:defRPr>
            </a:lvl3pPr>
            <a:lvl4pPr>
              <a:lnSpc>
                <a:spcPct val="120000"/>
              </a:lnSpc>
              <a:spcBef>
                <a:spcPts val="600"/>
              </a:spcBef>
              <a:defRPr>
                <a:solidFill>
                  <a:srgbClr val="777777"/>
                </a:solidFill>
              </a:defRPr>
            </a:lvl4pPr>
            <a:lvl5pPr>
              <a:lnSpc>
                <a:spcPct val="120000"/>
              </a:lnSpc>
              <a:spcBef>
                <a:spcPts val="600"/>
              </a:spcBef>
              <a:defRPr>
                <a:solidFill>
                  <a:srgbClr val="777777"/>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投影片編號版面配置區 5"/>
          <p:cNvSpPr>
            <a:spLocks noGrp="1"/>
          </p:cNvSpPr>
          <p:nvPr>
            <p:ph type="sldNum" sz="quarter" idx="4"/>
          </p:nvPr>
        </p:nvSpPr>
        <p:spPr>
          <a:xfrm>
            <a:off x="6553200" y="6525344"/>
            <a:ext cx="2133600" cy="288032"/>
          </a:xfrm>
          <a:prstGeom prst="rect">
            <a:avLst/>
          </a:prstGeom>
        </p:spPr>
        <p:txBody>
          <a:bodyPr vert="horz" lIns="91440" tIns="45720" rIns="91440" bIns="45720" rtlCol="0" anchor="ctr"/>
          <a:lstStyle>
            <a:lvl1pPr algn="r">
              <a:defRPr sz="1200">
                <a:solidFill>
                  <a:schemeClr val="bg1"/>
                </a:solidFill>
                <a:latin typeface="微軟正黑體" pitchFamily="34" charset="-120"/>
                <a:ea typeface="微軟正黑體" pitchFamily="34" charset="-120"/>
              </a:defRPr>
            </a:lvl1pPr>
          </a:lstStyle>
          <a:p>
            <a:fld id="{D6E2819F-D66F-40B7-8515-ABD9D38670DF}" type="slidenum">
              <a:rPr lang="en-US" altLang="zh-TW" smtClean="0"/>
              <a:pPr/>
              <a:t>‹#›</a:t>
            </a:fld>
            <a:endParaRPr lang="en-US" altLang="zh-TW"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矩形 28"/>
          <p:cNvSpPr/>
          <p:nvPr userDrawn="1"/>
        </p:nvSpPr>
        <p:spPr>
          <a:xfrm>
            <a:off x="0" y="6426000"/>
            <a:ext cx="9144000" cy="108000"/>
          </a:xfrm>
          <a:prstGeom prst="rect">
            <a:avLst/>
          </a:prstGeom>
          <a:solidFill>
            <a:srgbClr val="C09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itchFamily="34" charset="-120"/>
              <a:ea typeface="微軟正黑體" pitchFamily="34" charset="-120"/>
            </a:endParaRPr>
          </a:p>
        </p:txBody>
      </p:sp>
      <p:pic>
        <p:nvPicPr>
          <p:cNvPr id="12" name="圖片 11" descr="圖片5.jpg"/>
          <p:cNvPicPr>
            <a:picLocks noChangeAspect="1"/>
          </p:cNvPicPr>
          <p:nvPr userDrawn="1"/>
        </p:nvPicPr>
        <p:blipFill>
          <a:blip r:embed="rId15" cstate="print"/>
          <a:stretch>
            <a:fillRect/>
          </a:stretch>
        </p:blipFill>
        <p:spPr>
          <a:xfrm>
            <a:off x="0" y="-1905"/>
            <a:ext cx="9144000" cy="1054641"/>
          </a:xfrm>
          <a:prstGeom prst="rect">
            <a:avLst/>
          </a:prstGeom>
        </p:spPr>
      </p:pic>
      <p:sp>
        <p:nvSpPr>
          <p:cNvPr id="30" name="矩形 29"/>
          <p:cNvSpPr/>
          <p:nvPr userDrawn="1"/>
        </p:nvSpPr>
        <p:spPr>
          <a:xfrm>
            <a:off x="0" y="6533049"/>
            <a:ext cx="9144000" cy="324000"/>
          </a:xfrm>
          <a:prstGeom prst="rect">
            <a:avLst/>
          </a:prstGeom>
          <a:solidFill>
            <a:srgbClr val="A72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itchFamily="34" charset="-120"/>
              <a:ea typeface="微軟正黑體" pitchFamily="34" charset="-120"/>
            </a:endParaRPr>
          </a:p>
        </p:txBody>
      </p:sp>
      <p:sp>
        <p:nvSpPr>
          <p:cNvPr id="3" name="文字版面配置區 2"/>
          <p:cNvSpPr>
            <a:spLocks noGrp="1"/>
          </p:cNvSpPr>
          <p:nvPr>
            <p:ph type="body" idx="1"/>
          </p:nvPr>
        </p:nvSpPr>
        <p:spPr>
          <a:xfrm>
            <a:off x="457200" y="2060848"/>
            <a:ext cx="8229600" cy="4065317"/>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2" name="標題版面配置區 1"/>
          <p:cNvSpPr>
            <a:spLocks noGrp="1"/>
          </p:cNvSpPr>
          <p:nvPr>
            <p:ph type="title"/>
          </p:nvPr>
        </p:nvSpPr>
        <p:spPr>
          <a:xfrm>
            <a:off x="457200" y="773832"/>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4" name="日期版面配置區 3"/>
          <p:cNvSpPr>
            <a:spLocks noGrp="1"/>
          </p:cNvSpPr>
          <p:nvPr>
            <p:ph type="dt" sz="half" idx="2"/>
          </p:nvPr>
        </p:nvSpPr>
        <p:spPr>
          <a:xfrm>
            <a:off x="457200" y="6525344"/>
            <a:ext cx="2133600" cy="288032"/>
          </a:xfrm>
          <a:prstGeom prst="rect">
            <a:avLst/>
          </a:prstGeom>
        </p:spPr>
        <p:txBody>
          <a:bodyPr vert="horz" lIns="91440" tIns="45720" rIns="91440" bIns="45720" rtlCol="0" anchor="ctr"/>
          <a:lstStyle>
            <a:lvl1pPr algn="l">
              <a:defRPr sz="1200" b="1">
                <a:solidFill>
                  <a:schemeClr val="bg1"/>
                </a:solidFill>
                <a:latin typeface="微軟正黑體" pitchFamily="34" charset="-120"/>
                <a:ea typeface="微軟正黑體" pitchFamily="34" charset="-120"/>
              </a:defRPr>
            </a:lvl1pPr>
          </a:lstStyle>
          <a:p>
            <a:fld id="{855C7D83-A108-4A1A-AA43-BCE2B115C048}" type="datetime1">
              <a:rPr lang="zh-TW" altLang="en-US" smtClean="0"/>
              <a:pPr/>
              <a:t>2022/9/14</a:t>
            </a:fld>
            <a:endParaRPr lang="zh-TW" altLang="en-US" dirty="0"/>
          </a:p>
        </p:txBody>
      </p:sp>
      <p:pic>
        <p:nvPicPr>
          <p:cNvPr id="21" name="Picture 8" descr="單獨旺"/>
          <p:cNvPicPr>
            <a:picLocks noChangeAspect="1" noChangeArrowheads="1"/>
          </p:cNvPicPr>
          <p:nvPr/>
        </p:nvPicPr>
        <p:blipFill>
          <a:blip r:embed="rId16" cstate="print">
            <a:lum bright="12000"/>
          </a:blip>
          <a:srcRect/>
          <a:stretch>
            <a:fillRect/>
          </a:stretch>
        </p:blipFill>
        <p:spPr bwMode="auto">
          <a:xfrm rot="1228765">
            <a:off x="6327688" y="3655258"/>
            <a:ext cx="2367360" cy="2691690"/>
          </a:xfrm>
          <a:prstGeom prst="rect">
            <a:avLst/>
          </a:prstGeom>
          <a:noFill/>
          <a:ln w="9525">
            <a:noFill/>
            <a:miter lim="800000"/>
            <a:headEnd/>
            <a:tailEnd/>
          </a:ln>
        </p:spPr>
      </p:pic>
      <p:sp>
        <p:nvSpPr>
          <p:cNvPr id="24" name="文字方塊 23"/>
          <p:cNvSpPr txBox="1"/>
          <p:nvPr userDrawn="1"/>
        </p:nvSpPr>
        <p:spPr>
          <a:xfrm>
            <a:off x="3359177" y="6498000"/>
            <a:ext cx="2425647" cy="338554"/>
          </a:xfrm>
          <a:prstGeom prst="rect">
            <a:avLst/>
          </a:prstGeom>
          <a:noFill/>
        </p:spPr>
        <p:txBody>
          <a:bodyPr wrap="square">
            <a:spAutoFit/>
          </a:bodyPr>
          <a:lstStyle/>
          <a:p>
            <a:pPr algn="dist" fontAlgn="auto">
              <a:spcBef>
                <a:spcPts val="0"/>
              </a:spcBef>
              <a:spcAft>
                <a:spcPts val="0"/>
              </a:spcAft>
              <a:defRPr/>
            </a:pPr>
            <a:r>
              <a:rPr kumimoji="0" lang="zh-TW" altLang="zh-TW" sz="1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最值得信賴的保險公司</a:t>
            </a:r>
            <a:endParaRPr kumimoji="0" lang="zh-TW" altLang="en-US" sz="1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22" name="圖片 9" descr="970103-LOGO.gif"/>
          <p:cNvPicPr>
            <a:picLocks noChangeAspect="1"/>
          </p:cNvPicPr>
          <p:nvPr/>
        </p:nvPicPr>
        <p:blipFill>
          <a:blip r:embed="rId17" cstate="print">
            <a:extLst>
              <a:ext uri="{28A0092B-C50C-407E-A947-70E740481C1C}">
                <a14:useLocalDpi xmlns:a14="http://schemas.microsoft.com/office/drawing/2010/main"/>
              </a:ext>
            </a:extLst>
          </a:blip>
          <a:srcRect/>
          <a:stretch>
            <a:fillRect/>
          </a:stretch>
        </p:blipFill>
        <p:spPr bwMode="auto">
          <a:xfrm>
            <a:off x="6247385" y="44624"/>
            <a:ext cx="2818281" cy="648072"/>
          </a:xfrm>
          <a:prstGeom prst="rect">
            <a:avLst/>
          </a:prstGeom>
          <a:noFill/>
          <a:ln w="9525">
            <a:noFill/>
            <a:miter lim="800000"/>
            <a:headEnd/>
            <a:tailEnd/>
          </a:ln>
        </p:spPr>
      </p:pic>
      <p:sp>
        <p:nvSpPr>
          <p:cNvPr id="11" name="投影片編號版面配置區 5"/>
          <p:cNvSpPr>
            <a:spLocks noGrp="1"/>
          </p:cNvSpPr>
          <p:nvPr>
            <p:ph type="sldNum" sz="quarter" idx="4"/>
          </p:nvPr>
        </p:nvSpPr>
        <p:spPr>
          <a:xfrm>
            <a:off x="6553200" y="6525344"/>
            <a:ext cx="2133600" cy="288032"/>
          </a:xfrm>
          <a:prstGeom prst="rect">
            <a:avLst/>
          </a:prstGeom>
        </p:spPr>
        <p:txBody>
          <a:bodyPr vert="horz" lIns="91440" tIns="45720" rIns="91440" bIns="45720" rtlCol="0" anchor="ctr"/>
          <a:lstStyle>
            <a:lvl1pPr algn="r">
              <a:defRPr sz="1200">
                <a:solidFill>
                  <a:schemeClr val="bg1"/>
                </a:solidFill>
                <a:latin typeface="微軟正黑體" pitchFamily="34" charset="-120"/>
                <a:ea typeface="微軟正黑體" pitchFamily="34" charset="-120"/>
              </a:defRPr>
            </a:lvl1pPr>
          </a:lstStyle>
          <a:p>
            <a:fld id="{D6E2819F-D66F-40B7-8515-ABD9D38670DF}" type="slidenum">
              <a:rPr lang="en-US" altLang="zh-TW" smtClean="0"/>
              <a:pPr/>
              <a:t>‹#›</a:t>
            </a:fld>
            <a:endParaRPr lang="en-US" altLang="zh-TW" dirty="0"/>
          </a:p>
        </p:txBody>
      </p:sp>
    </p:spTree>
  </p:cSld>
  <p:clrMap bg1="lt1" tx1="dk1" bg2="lt2" tx2="dk2" accent1="accent1" accent2="accent2" accent3="accent3" accent4="accent4" accent5="accent5" accent6="accent6" hlink="hlink" folHlink="folHlink"/>
  <p:sldLayoutIdLst>
    <p:sldLayoutId id="2147483673" r:id="rId1"/>
    <p:sldLayoutId id="2147483688" r:id="rId2"/>
    <p:sldLayoutId id="2147483689" r:id="rId3"/>
    <p:sldLayoutId id="2147483674" r:id="rId4"/>
    <p:sldLayoutId id="2147483675" r:id="rId5"/>
    <p:sldLayoutId id="2147483676" r:id="rId6"/>
    <p:sldLayoutId id="2147483681" r:id="rId7"/>
    <p:sldLayoutId id="2147483682" r:id="rId8"/>
    <p:sldLayoutId id="2147483683" r:id="rId9"/>
    <p:sldLayoutId id="2147483684" r:id="rId10"/>
    <p:sldLayoutId id="2147483685" r:id="rId11"/>
    <p:sldLayoutId id="2147483686" r:id="rId12"/>
    <p:sldLayoutId id="2147483687" r:id="rId13"/>
  </p:sldLayoutIdLst>
  <p:timing>
    <p:tnLst>
      <p:par>
        <p:cTn id="1" dur="indefinite" restart="never" nodeType="tmRoot"/>
      </p:par>
    </p:tnLst>
  </p:timing>
  <p:hf hdr="0" ftr="0" dt="0"/>
  <p:txStyles>
    <p:titleStyle>
      <a:lvl1pPr algn="ctr" defTabSz="914400" rtl="0" eaLnBrk="1" latinLnBrk="0" hangingPunct="1">
        <a:spcBef>
          <a:spcPct val="0"/>
        </a:spcBef>
        <a:buNone/>
        <a:defRPr sz="4800" b="1" kern="1200">
          <a:solidFill>
            <a:srgbClr val="777777"/>
          </a:solidFill>
          <a:effectLst>
            <a:outerShdw blurRad="38100" dist="38100" dir="2700000" algn="tl">
              <a:srgbClr val="000000">
                <a:alpha val="43137"/>
              </a:srgbClr>
            </a:outerShdw>
          </a:effectLst>
          <a:latin typeface="微軟正黑體" pitchFamily="34" charset="-120"/>
          <a:ea typeface="微軟正黑體" pitchFamily="34" charset="-120"/>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bg1">
              <a:lumMod val="50000"/>
            </a:schemeClr>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800" b="1" kern="1200">
          <a:solidFill>
            <a:schemeClr val="bg1">
              <a:lumMod val="50000"/>
            </a:schemeClr>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400" b="1" kern="1200">
          <a:solidFill>
            <a:schemeClr val="bg1">
              <a:lumMod val="50000"/>
            </a:schemeClr>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2000" b="1" kern="1200">
          <a:solidFill>
            <a:schemeClr val="bg1">
              <a:lumMod val="50000"/>
            </a:schemeClr>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2000" b="1" kern="1200">
          <a:solidFill>
            <a:schemeClr val="bg1">
              <a:lumMod val="50000"/>
            </a:schemeClr>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emf"/></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solidFill>
                  <a:srgbClr val="C39B00"/>
                </a:solidFill>
                <a:effectLst>
                  <a:outerShdw blurRad="38100" dist="38100" dir="2700000" algn="tl">
                    <a:srgbClr val="000000">
                      <a:alpha val="43137"/>
                    </a:srgbClr>
                  </a:outerShdw>
                </a:effectLst>
              </a:rPr>
              <a:t>旺旺保 </a:t>
            </a:r>
            <a:r>
              <a:rPr lang="en-US" altLang="zh-TW" dirty="0" smtClean="0">
                <a:solidFill>
                  <a:srgbClr val="C39B00"/>
                </a:solidFill>
                <a:effectLst>
                  <a:outerShdw blurRad="38100" dist="38100" dir="2700000" algn="tl">
                    <a:srgbClr val="000000">
                      <a:alpha val="43137"/>
                    </a:srgbClr>
                  </a:outerShdw>
                </a:effectLst>
              </a:rPr>
              <a:t>2816</a:t>
            </a:r>
            <a:r>
              <a:rPr lang="en-US" altLang="zh-TW" dirty="0" smtClean="0"/>
              <a:t/>
            </a:r>
            <a:br>
              <a:rPr lang="en-US" altLang="zh-TW" dirty="0" smtClean="0"/>
            </a:br>
            <a:r>
              <a:rPr lang="en-US" altLang="zh-TW" dirty="0" smtClean="0">
                <a:solidFill>
                  <a:srgbClr val="A50F14"/>
                </a:solidFill>
                <a:effectLst>
                  <a:outerShdw blurRad="38100" dist="38100" dir="2700000" algn="tl">
                    <a:srgbClr val="000000">
                      <a:alpha val="43137"/>
                    </a:srgbClr>
                  </a:outerShdw>
                </a:effectLst>
              </a:rPr>
              <a:t>2022</a:t>
            </a:r>
            <a:r>
              <a:rPr lang="zh-TW" altLang="en-US" dirty="0" smtClean="0">
                <a:solidFill>
                  <a:srgbClr val="A50F14"/>
                </a:solidFill>
                <a:effectLst>
                  <a:outerShdw blurRad="38100" dist="38100" dir="2700000" algn="tl">
                    <a:srgbClr val="000000">
                      <a:alpha val="43137"/>
                    </a:srgbClr>
                  </a:outerShdw>
                </a:effectLst>
              </a:rPr>
              <a:t>法人說明會</a:t>
            </a:r>
            <a:endParaRPr lang="zh-TW" altLang="en-US" dirty="0">
              <a:solidFill>
                <a:srgbClr val="A50F14"/>
              </a:solidFill>
              <a:effectLst>
                <a:outerShdw blurRad="38100" dist="38100" dir="2700000" algn="tl">
                  <a:srgbClr val="000000">
                    <a:alpha val="43137"/>
                  </a:srgbClr>
                </a:outerShdw>
              </a:effectLst>
            </a:endParaRPr>
          </a:p>
        </p:txBody>
      </p:sp>
      <p:sp>
        <p:nvSpPr>
          <p:cNvPr id="4" name="矩形 3"/>
          <p:cNvSpPr/>
          <p:nvPr/>
        </p:nvSpPr>
        <p:spPr>
          <a:xfrm>
            <a:off x="2987824" y="5589240"/>
            <a:ext cx="3096344" cy="523220"/>
          </a:xfrm>
          <a:prstGeom prst="rect">
            <a:avLst/>
          </a:prstGeom>
        </p:spPr>
        <p:txBody>
          <a:bodyPr wrap="square">
            <a:spAutoFit/>
          </a:bodyPr>
          <a:lstStyle/>
          <a:p>
            <a:pPr algn="ctr">
              <a:buNone/>
            </a:pPr>
            <a:r>
              <a:rPr lang="en-US" altLang="zh-TW" sz="2800" b="1" dirty="0" smtClean="0">
                <a:solidFill>
                  <a:schemeClr val="bg1">
                    <a:lumMod val="50000"/>
                  </a:schemeClr>
                </a:solidFill>
                <a:latin typeface="微軟正黑體" panose="020B0604030504040204" pitchFamily="34" charset="-120"/>
                <a:ea typeface="微軟正黑體" panose="020B0604030504040204" pitchFamily="34" charset="-120"/>
              </a:rPr>
              <a:t>2022</a:t>
            </a:r>
            <a:r>
              <a:rPr lang="zh-TW" altLang="en-US" sz="2800" b="1" dirty="0" smtClean="0">
                <a:solidFill>
                  <a:schemeClr val="bg1">
                    <a:lumMod val="50000"/>
                  </a:schemeClr>
                </a:solidFill>
                <a:latin typeface="微軟正黑體" panose="020B0604030504040204" pitchFamily="34" charset="-120"/>
                <a:ea typeface="微軟正黑體" panose="020B0604030504040204" pitchFamily="34" charset="-120"/>
              </a:rPr>
              <a:t>年</a:t>
            </a:r>
            <a:r>
              <a:rPr lang="en-US" altLang="zh-TW" sz="2800" b="1" dirty="0" smtClean="0">
                <a:solidFill>
                  <a:schemeClr val="bg1">
                    <a:lumMod val="50000"/>
                  </a:schemeClr>
                </a:solidFill>
                <a:latin typeface="微軟正黑體" panose="020B0604030504040204" pitchFamily="34" charset="-120"/>
                <a:ea typeface="微軟正黑體" panose="020B0604030504040204" pitchFamily="34" charset="-120"/>
              </a:rPr>
              <a:t>9</a:t>
            </a:r>
            <a:r>
              <a:rPr lang="zh-TW" altLang="en-US" sz="2800" b="1" dirty="0" smtClean="0">
                <a:solidFill>
                  <a:schemeClr val="bg1">
                    <a:lumMod val="50000"/>
                  </a:schemeClr>
                </a:solidFill>
                <a:latin typeface="微軟正黑體" panose="020B0604030504040204" pitchFamily="34" charset="-120"/>
                <a:ea typeface="微軟正黑體" panose="020B0604030504040204" pitchFamily="34" charset="-120"/>
              </a:rPr>
              <a:t>月</a:t>
            </a:r>
            <a:r>
              <a:rPr lang="en-US" altLang="zh-TW" sz="2800" b="1" dirty="0" smtClean="0">
                <a:solidFill>
                  <a:schemeClr val="bg1">
                    <a:lumMod val="50000"/>
                  </a:schemeClr>
                </a:solidFill>
                <a:latin typeface="微軟正黑體" panose="020B0604030504040204" pitchFamily="34" charset="-120"/>
                <a:ea typeface="微軟正黑體" panose="020B0604030504040204" pitchFamily="34" charset="-120"/>
              </a:rPr>
              <a:t>22</a:t>
            </a:r>
            <a:r>
              <a:rPr lang="zh-TW" altLang="en-US" sz="2800" b="1" dirty="0" smtClean="0">
                <a:solidFill>
                  <a:schemeClr val="bg1">
                    <a:lumMod val="50000"/>
                  </a:schemeClr>
                </a:solidFill>
                <a:latin typeface="微軟正黑體" panose="020B0604030504040204" pitchFamily="34" charset="-120"/>
                <a:ea typeface="微軟正黑體" panose="020B0604030504040204" pitchFamily="34" charset="-120"/>
              </a:rPr>
              <a:t>日</a:t>
            </a:r>
            <a:endParaRPr lang="zh-TW" altLang="en-US" sz="2800" b="1" dirty="0">
              <a:solidFill>
                <a:schemeClr val="bg1">
                  <a:lumMod val="5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簽單保費收入</a:t>
            </a:r>
            <a:endParaRPr lang="zh-TW" altLang="en-US" dirty="0"/>
          </a:p>
        </p:txBody>
      </p:sp>
      <p:sp>
        <p:nvSpPr>
          <p:cNvPr id="4" name="投影片編號版面配置區 3"/>
          <p:cNvSpPr>
            <a:spLocks noGrp="1"/>
          </p:cNvSpPr>
          <p:nvPr>
            <p:ph type="sldNum" sz="quarter" idx="4"/>
          </p:nvPr>
        </p:nvSpPr>
        <p:spPr/>
        <p:txBody>
          <a:bodyPr/>
          <a:lstStyle/>
          <a:p>
            <a:fld id="{D6E2819F-D66F-40B7-8515-ABD9D38670DF}" type="slidenum">
              <a:rPr lang="en-US" altLang="zh-TW" smtClean="0"/>
              <a:pPr/>
              <a:t>10</a:t>
            </a:fld>
            <a:endParaRPr lang="en-US" altLang="zh-TW" dirty="0"/>
          </a:p>
        </p:txBody>
      </p:sp>
      <p:sp>
        <p:nvSpPr>
          <p:cNvPr id="5" name="文字方塊 4"/>
          <p:cNvSpPr txBox="1"/>
          <p:nvPr/>
        </p:nvSpPr>
        <p:spPr>
          <a:xfrm>
            <a:off x="6889804" y="1578278"/>
            <a:ext cx="1210588" cy="338554"/>
          </a:xfrm>
          <a:prstGeom prst="rect">
            <a:avLst/>
          </a:prstGeom>
          <a:noFill/>
        </p:spPr>
        <p:txBody>
          <a:bodyPr wrap="none" rtlCol="0">
            <a:spAutoFit/>
          </a:bodyPr>
          <a:lstStyle/>
          <a:p>
            <a:pPr algn="r"/>
            <a:r>
              <a:rPr lang="zh-TW" altLang="en-US" sz="1600" b="1" dirty="0" smtClean="0">
                <a:solidFill>
                  <a:srgbClr val="777777"/>
                </a:solidFill>
                <a:latin typeface="微軟正黑體" pitchFamily="34" charset="-120"/>
                <a:ea typeface="微軟正黑體" pitchFamily="34" charset="-120"/>
              </a:rPr>
              <a:t>單位：億元</a:t>
            </a:r>
            <a:endParaRPr lang="zh-TW" altLang="en-US" sz="1600" b="1" dirty="0">
              <a:solidFill>
                <a:srgbClr val="777777"/>
              </a:solidFill>
              <a:latin typeface="微軟正黑體" pitchFamily="34" charset="-120"/>
              <a:ea typeface="微軟正黑體" pitchFamily="34" charset="-120"/>
            </a:endParaRPr>
          </a:p>
        </p:txBody>
      </p:sp>
      <p:graphicFrame>
        <p:nvGraphicFramePr>
          <p:cNvPr id="7" name="圖表 6"/>
          <p:cNvGraphicFramePr>
            <a:graphicFrameLocks/>
          </p:cNvGraphicFramePr>
          <p:nvPr>
            <p:extLst>
              <p:ext uri="{D42A27DB-BD31-4B8C-83A1-F6EECF244321}">
                <p14:modId xmlns:p14="http://schemas.microsoft.com/office/powerpoint/2010/main" val="1037029491"/>
              </p:ext>
            </p:extLst>
          </p:nvPr>
        </p:nvGraphicFramePr>
        <p:xfrm>
          <a:off x="972000" y="1980000"/>
          <a:ext cx="7200000" cy="360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自留保費收入</a:t>
            </a:r>
            <a:endParaRPr lang="zh-TW" altLang="en-US" dirty="0"/>
          </a:p>
        </p:txBody>
      </p:sp>
      <p:sp>
        <p:nvSpPr>
          <p:cNvPr id="4" name="投影片編號版面配置區 3"/>
          <p:cNvSpPr>
            <a:spLocks noGrp="1"/>
          </p:cNvSpPr>
          <p:nvPr>
            <p:ph type="sldNum" sz="quarter" idx="4"/>
          </p:nvPr>
        </p:nvSpPr>
        <p:spPr/>
        <p:txBody>
          <a:bodyPr/>
          <a:lstStyle/>
          <a:p>
            <a:fld id="{D6E2819F-D66F-40B7-8515-ABD9D38670DF}" type="slidenum">
              <a:rPr lang="en-US" altLang="zh-TW" smtClean="0"/>
              <a:pPr/>
              <a:t>11</a:t>
            </a:fld>
            <a:endParaRPr lang="en-US" altLang="zh-TW" dirty="0"/>
          </a:p>
        </p:txBody>
      </p:sp>
      <p:sp>
        <p:nvSpPr>
          <p:cNvPr id="6" name="文字方塊 5"/>
          <p:cNvSpPr txBox="1"/>
          <p:nvPr/>
        </p:nvSpPr>
        <p:spPr>
          <a:xfrm>
            <a:off x="6889804" y="1578278"/>
            <a:ext cx="1210588" cy="338554"/>
          </a:xfrm>
          <a:prstGeom prst="rect">
            <a:avLst/>
          </a:prstGeom>
          <a:noFill/>
        </p:spPr>
        <p:txBody>
          <a:bodyPr wrap="none" rtlCol="0">
            <a:spAutoFit/>
          </a:bodyPr>
          <a:lstStyle/>
          <a:p>
            <a:pPr algn="r"/>
            <a:r>
              <a:rPr lang="zh-TW" altLang="en-US" sz="1600" b="1" dirty="0" smtClean="0">
                <a:solidFill>
                  <a:srgbClr val="777777"/>
                </a:solidFill>
                <a:latin typeface="微軟正黑體" pitchFamily="34" charset="-120"/>
                <a:ea typeface="微軟正黑體" pitchFamily="34" charset="-120"/>
              </a:rPr>
              <a:t>單位：億元</a:t>
            </a:r>
            <a:endParaRPr lang="zh-TW" altLang="en-US" sz="1600" b="1" dirty="0">
              <a:solidFill>
                <a:srgbClr val="777777"/>
              </a:solidFill>
              <a:latin typeface="微軟正黑體" pitchFamily="34" charset="-120"/>
              <a:ea typeface="微軟正黑體" pitchFamily="34" charset="-120"/>
            </a:endParaRPr>
          </a:p>
        </p:txBody>
      </p:sp>
      <p:graphicFrame>
        <p:nvGraphicFramePr>
          <p:cNvPr id="7" name="圖表 6"/>
          <p:cNvGraphicFramePr>
            <a:graphicFrameLocks/>
          </p:cNvGraphicFramePr>
          <p:nvPr>
            <p:extLst>
              <p:ext uri="{D42A27DB-BD31-4B8C-83A1-F6EECF244321}">
                <p14:modId xmlns:p14="http://schemas.microsoft.com/office/powerpoint/2010/main" val="3321501676"/>
              </p:ext>
            </p:extLst>
          </p:nvPr>
        </p:nvGraphicFramePr>
        <p:xfrm>
          <a:off x="972000" y="1980000"/>
          <a:ext cx="7200000" cy="360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保費成長率</a:t>
            </a:r>
            <a:endParaRPr lang="zh-TW" altLang="en-US" dirty="0"/>
          </a:p>
        </p:txBody>
      </p:sp>
      <p:sp>
        <p:nvSpPr>
          <p:cNvPr id="4" name="投影片編號版面配置區 3"/>
          <p:cNvSpPr>
            <a:spLocks noGrp="1"/>
          </p:cNvSpPr>
          <p:nvPr>
            <p:ph type="sldNum" sz="quarter" idx="4"/>
          </p:nvPr>
        </p:nvSpPr>
        <p:spPr/>
        <p:txBody>
          <a:bodyPr/>
          <a:lstStyle/>
          <a:p>
            <a:fld id="{D6E2819F-D66F-40B7-8515-ABD9D38670DF}" type="slidenum">
              <a:rPr lang="en-US" altLang="zh-TW" smtClean="0"/>
              <a:pPr/>
              <a:t>12</a:t>
            </a:fld>
            <a:endParaRPr lang="en-US" altLang="zh-TW" dirty="0"/>
          </a:p>
        </p:txBody>
      </p:sp>
      <p:graphicFrame>
        <p:nvGraphicFramePr>
          <p:cNvPr id="5" name="圖表 4"/>
          <p:cNvGraphicFramePr>
            <a:graphicFrameLocks/>
          </p:cNvGraphicFramePr>
          <p:nvPr>
            <p:extLst>
              <p:ext uri="{D42A27DB-BD31-4B8C-83A1-F6EECF244321}">
                <p14:modId xmlns:p14="http://schemas.microsoft.com/office/powerpoint/2010/main" val="4128861655"/>
              </p:ext>
            </p:extLst>
          </p:nvPr>
        </p:nvGraphicFramePr>
        <p:xfrm>
          <a:off x="972000" y="1980000"/>
          <a:ext cx="7200000" cy="360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保費</a:t>
            </a:r>
            <a:r>
              <a:rPr lang="zh-TW" altLang="en-US" dirty="0"/>
              <a:t>規模市占率</a:t>
            </a:r>
          </a:p>
        </p:txBody>
      </p:sp>
      <p:sp>
        <p:nvSpPr>
          <p:cNvPr id="4" name="投影片編號版面配置區 3"/>
          <p:cNvSpPr>
            <a:spLocks noGrp="1"/>
          </p:cNvSpPr>
          <p:nvPr>
            <p:ph type="sldNum" sz="quarter" idx="4"/>
          </p:nvPr>
        </p:nvSpPr>
        <p:spPr/>
        <p:txBody>
          <a:bodyPr/>
          <a:lstStyle/>
          <a:p>
            <a:fld id="{D6E2819F-D66F-40B7-8515-ABD9D38670DF}" type="slidenum">
              <a:rPr lang="en-US" altLang="zh-TW" smtClean="0"/>
              <a:pPr/>
              <a:t>13</a:t>
            </a:fld>
            <a:endParaRPr lang="en-US" altLang="zh-TW" dirty="0"/>
          </a:p>
        </p:txBody>
      </p:sp>
      <p:graphicFrame>
        <p:nvGraphicFramePr>
          <p:cNvPr id="5" name="圖表 4"/>
          <p:cNvGraphicFramePr>
            <a:graphicFrameLocks/>
          </p:cNvGraphicFramePr>
          <p:nvPr>
            <p:extLst>
              <p:ext uri="{D42A27DB-BD31-4B8C-83A1-F6EECF244321}">
                <p14:modId xmlns:p14="http://schemas.microsoft.com/office/powerpoint/2010/main" val="20094285"/>
              </p:ext>
            </p:extLst>
          </p:nvPr>
        </p:nvGraphicFramePr>
        <p:xfrm>
          <a:off x="972000" y="1980000"/>
          <a:ext cx="7200000" cy="360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sz="7200" dirty="0" smtClean="0"/>
              <a:t>經營績效</a:t>
            </a:r>
            <a:endParaRPr lang="zh-TW" altLang="en-US" sz="7200" dirty="0"/>
          </a:p>
        </p:txBody>
      </p:sp>
      <p:sp>
        <p:nvSpPr>
          <p:cNvPr id="4" name="投影片編號版面配置區 3"/>
          <p:cNvSpPr>
            <a:spLocks noGrp="1"/>
          </p:cNvSpPr>
          <p:nvPr>
            <p:ph type="sldNum" sz="quarter" idx="4"/>
          </p:nvPr>
        </p:nvSpPr>
        <p:spPr/>
        <p:txBody>
          <a:bodyPr/>
          <a:lstStyle/>
          <a:p>
            <a:fld id="{D6E2819F-D66F-40B7-8515-ABD9D38670DF}" type="slidenum">
              <a:rPr lang="en-US" altLang="zh-TW" smtClean="0"/>
              <a:pPr/>
              <a:t>14</a:t>
            </a:fld>
            <a:endParaRPr lang="en-US" altLang="zh-TW" dirty="0"/>
          </a:p>
        </p:txBody>
      </p:sp>
      <p:pic>
        <p:nvPicPr>
          <p:cNvPr id="6" name="圖片 5" descr="地球LOGO.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47664" y="1844824"/>
            <a:ext cx="1202286" cy="1556218"/>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營業收入</a:t>
            </a:r>
            <a:endParaRPr lang="zh-TW" altLang="en-US" dirty="0"/>
          </a:p>
        </p:txBody>
      </p:sp>
      <p:sp>
        <p:nvSpPr>
          <p:cNvPr id="4" name="投影片編號版面配置區 3"/>
          <p:cNvSpPr>
            <a:spLocks noGrp="1"/>
          </p:cNvSpPr>
          <p:nvPr>
            <p:ph type="sldNum" sz="quarter" idx="4"/>
          </p:nvPr>
        </p:nvSpPr>
        <p:spPr/>
        <p:txBody>
          <a:bodyPr/>
          <a:lstStyle/>
          <a:p>
            <a:fld id="{D6E2819F-D66F-40B7-8515-ABD9D38670DF}" type="slidenum">
              <a:rPr lang="en-US" altLang="zh-TW" smtClean="0"/>
              <a:pPr/>
              <a:t>15</a:t>
            </a:fld>
            <a:endParaRPr lang="en-US" altLang="zh-TW" dirty="0"/>
          </a:p>
        </p:txBody>
      </p:sp>
      <p:sp>
        <p:nvSpPr>
          <p:cNvPr id="8" name="文字方塊 7"/>
          <p:cNvSpPr txBox="1"/>
          <p:nvPr/>
        </p:nvSpPr>
        <p:spPr>
          <a:xfrm>
            <a:off x="6889804" y="1578278"/>
            <a:ext cx="1210588" cy="338554"/>
          </a:xfrm>
          <a:prstGeom prst="rect">
            <a:avLst/>
          </a:prstGeom>
          <a:noFill/>
        </p:spPr>
        <p:txBody>
          <a:bodyPr wrap="none" rtlCol="0">
            <a:spAutoFit/>
          </a:bodyPr>
          <a:lstStyle/>
          <a:p>
            <a:pPr algn="r"/>
            <a:r>
              <a:rPr lang="zh-TW" altLang="en-US" sz="1600" b="1" dirty="0" smtClean="0">
                <a:solidFill>
                  <a:srgbClr val="777777"/>
                </a:solidFill>
                <a:latin typeface="微軟正黑體" pitchFamily="34" charset="-120"/>
                <a:ea typeface="微軟正黑體" pitchFamily="34" charset="-120"/>
              </a:rPr>
              <a:t>單位：億元</a:t>
            </a:r>
            <a:endParaRPr lang="zh-TW" altLang="en-US" sz="1600" b="1" dirty="0">
              <a:solidFill>
                <a:srgbClr val="777777"/>
              </a:solidFill>
              <a:latin typeface="微軟正黑體" pitchFamily="34" charset="-120"/>
              <a:ea typeface="微軟正黑體" pitchFamily="34" charset="-120"/>
            </a:endParaRPr>
          </a:p>
        </p:txBody>
      </p:sp>
      <p:graphicFrame>
        <p:nvGraphicFramePr>
          <p:cNvPr id="6" name="圖表 5"/>
          <p:cNvGraphicFramePr>
            <a:graphicFrameLocks/>
          </p:cNvGraphicFramePr>
          <p:nvPr>
            <p:extLst>
              <p:ext uri="{D42A27DB-BD31-4B8C-83A1-F6EECF244321}">
                <p14:modId xmlns:p14="http://schemas.microsoft.com/office/powerpoint/2010/main" val="568776049"/>
              </p:ext>
            </p:extLst>
          </p:nvPr>
        </p:nvGraphicFramePr>
        <p:xfrm>
          <a:off x="972000" y="1980000"/>
          <a:ext cx="7200000" cy="360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盈餘</a:t>
            </a:r>
            <a:endParaRPr lang="zh-TW" altLang="en-US" dirty="0"/>
          </a:p>
        </p:txBody>
      </p:sp>
      <p:sp>
        <p:nvSpPr>
          <p:cNvPr id="4" name="投影片編號版面配置區 3"/>
          <p:cNvSpPr>
            <a:spLocks noGrp="1"/>
          </p:cNvSpPr>
          <p:nvPr>
            <p:ph type="sldNum" sz="quarter" idx="4"/>
          </p:nvPr>
        </p:nvSpPr>
        <p:spPr/>
        <p:txBody>
          <a:bodyPr/>
          <a:lstStyle/>
          <a:p>
            <a:fld id="{D6E2819F-D66F-40B7-8515-ABD9D38670DF}" type="slidenum">
              <a:rPr lang="en-US" altLang="zh-TW" smtClean="0"/>
              <a:pPr/>
              <a:t>16</a:t>
            </a:fld>
            <a:endParaRPr lang="en-US" altLang="zh-TW" dirty="0"/>
          </a:p>
        </p:txBody>
      </p:sp>
      <p:graphicFrame>
        <p:nvGraphicFramePr>
          <p:cNvPr id="5" name="圖表 4"/>
          <p:cNvGraphicFramePr>
            <a:graphicFrameLocks/>
          </p:cNvGraphicFramePr>
          <p:nvPr>
            <p:extLst>
              <p:ext uri="{D42A27DB-BD31-4B8C-83A1-F6EECF244321}">
                <p14:modId xmlns:p14="http://schemas.microsoft.com/office/powerpoint/2010/main" val="4257240266"/>
              </p:ext>
            </p:extLst>
          </p:nvPr>
        </p:nvGraphicFramePr>
        <p:xfrm>
          <a:off x="972000" y="1980000"/>
          <a:ext cx="7200000" cy="360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sz="7200" dirty="0" smtClean="0"/>
              <a:t>財務概況</a:t>
            </a:r>
            <a:endParaRPr lang="zh-TW" altLang="en-US" sz="7200" dirty="0"/>
          </a:p>
        </p:txBody>
      </p:sp>
      <p:sp>
        <p:nvSpPr>
          <p:cNvPr id="4" name="投影片編號版面配置區 3"/>
          <p:cNvSpPr>
            <a:spLocks noGrp="1"/>
          </p:cNvSpPr>
          <p:nvPr>
            <p:ph type="sldNum" sz="quarter" idx="4"/>
          </p:nvPr>
        </p:nvSpPr>
        <p:spPr/>
        <p:txBody>
          <a:bodyPr/>
          <a:lstStyle/>
          <a:p>
            <a:fld id="{D6E2819F-D66F-40B7-8515-ABD9D38670DF}" type="slidenum">
              <a:rPr lang="en-US" altLang="zh-TW" smtClean="0"/>
              <a:pPr/>
              <a:t>17</a:t>
            </a:fld>
            <a:endParaRPr lang="en-US" altLang="zh-TW" dirty="0"/>
          </a:p>
        </p:txBody>
      </p:sp>
      <p:pic>
        <p:nvPicPr>
          <p:cNvPr id="6" name="圖片 5" descr="地球LOGO.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47664" y="1844824"/>
            <a:ext cx="1202286" cy="1556218"/>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dirty="0" smtClean="0"/>
              <a:t>資產負債簡表</a:t>
            </a:r>
            <a:endParaRPr lang="zh-TW" altLang="en-US" sz="3200" dirty="0"/>
          </a:p>
        </p:txBody>
      </p:sp>
      <p:sp>
        <p:nvSpPr>
          <p:cNvPr id="4" name="投影片編號版面配置區 3"/>
          <p:cNvSpPr>
            <a:spLocks noGrp="1"/>
          </p:cNvSpPr>
          <p:nvPr>
            <p:ph type="sldNum" sz="quarter" idx="4"/>
          </p:nvPr>
        </p:nvSpPr>
        <p:spPr/>
        <p:txBody>
          <a:bodyPr/>
          <a:lstStyle/>
          <a:p>
            <a:fld id="{D6E2819F-D66F-40B7-8515-ABD9D38670DF}" type="slidenum">
              <a:rPr lang="en-US" altLang="zh-TW" smtClean="0"/>
              <a:pPr/>
              <a:t>18</a:t>
            </a:fld>
            <a:endParaRPr lang="en-US" altLang="zh-TW" dirty="0"/>
          </a:p>
        </p:txBody>
      </p:sp>
      <p:graphicFrame>
        <p:nvGraphicFramePr>
          <p:cNvPr id="6" name="圖表 5"/>
          <p:cNvGraphicFramePr>
            <a:graphicFrameLocks/>
          </p:cNvGraphicFramePr>
          <p:nvPr>
            <p:extLst>
              <p:ext uri="{D42A27DB-BD31-4B8C-83A1-F6EECF244321}">
                <p14:modId xmlns:p14="http://schemas.microsoft.com/office/powerpoint/2010/main" val="4098969085"/>
              </p:ext>
            </p:extLst>
          </p:nvPr>
        </p:nvGraphicFramePr>
        <p:xfrm>
          <a:off x="972000" y="1980000"/>
          <a:ext cx="7200000" cy="360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dirty="0" smtClean="0"/>
              <a:t>資產負債表</a:t>
            </a:r>
            <a:r>
              <a:rPr lang="en-US" altLang="zh-TW" sz="3200" dirty="0" smtClean="0"/>
              <a:t>2022Q2</a:t>
            </a:r>
            <a:endParaRPr lang="zh-TW" altLang="en-US" sz="3200" dirty="0"/>
          </a:p>
        </p:txBody>
      </p:sp>
      <p:sp>
        <p:nvSpPr>
          <p:cNvPr id="5" name="內容版面配置區 4"/>
          <p:cNvSpPr>
            <a:spLocks noGrp="1"/>
          </p:cNvSpPr>
          <p:nvPr>
            <p:ph idx="1"/>
          </p:nvPr>
        </p:nvSpPr>
        <p:spPr/>
        <p:txBody>
          <a:bodyPr/>
          <a:lstStyle/>
          <a:p>
            <a:endParaRPr lang="zh-TW" altLang="en-US"/>
          </a:p>
        </p:txBody>
      </p:sp>
      <p:sp>
        <p:nvSpPr>
          <p:cNvPr id="4" name="投影片編號版面配置區 3"/>
          <p:cNvSpPr>
            <a:spLocks noGrp="1"/>
          </p:cNvSpPr>
          <p:nvPr>
            <p:ph type="sldNum" sz="quarter" idx="4"/>
          </p:nvPr>
        </p:nvSpPr>
        <p:spPr/>
        <p:txBody>
          <a:bodyPr/>
          <a:lstStyle/>
          <a:p>
            <a:fld id="{D6E2819F-D66F-40B7-8515-ABD9D38670DF}" type="slidenum">
              <a:rPr lang="en-US" altLang="zh-TW" smtClean="0"/>
              <a:pPr/>
              <a:t>19</a:t>
            </a:fld>
            <a:endParaRPr lang="en-US" altLang="zh-TW" dirty="0"/>
          </a:p>
        </p:txBody>
      </p:sp>
      <p:graphicFrame>
        <p:nvGraphicFramePr>
          <p:cNvPr id="3" name="表格 2"/>
          <p:cNvGraphicFramePr>
            <a:graphicFrameLocks noGrp="1"/>
          </p:cNvGraphicFramePr>
          <p:nvPr>
            <p:extLst>
              <p:ext uri="{D42A27DB-BD31-4B8C-83A1-F6EECF244321}">
                <p14:modId xmlns:p14="http://schemas.microsoft.com/office/powerpoint/2010/main" val="1714008089"/>
              </p:ext>
            </p:extLst>
          </p:nvPr>
        </p:nvGraphicFramePr>
        <p:xfrm>
          <a:off x="541412" y="1916833"/>
          <a:ext cx="8061176" cy="3963431"/>
        </p:xfrm>
        <a:graphic>
          <a:graphicData uri="http://schemas.openxmlformats.org/drawingml/2006/table">
            <a:tbl>
              <a:tblPr>
                <a:tableStyleId>{5C22544A-7EE6-4342-B048-85BDC9FD1C3A}</a:tableStyleId>
              </a:tblPr>
              <a:tblGrid>
                <a:gridCol w="2603351"/>
                <a:gridCol w="971550"/>
                <a:gridCol w="771525"/>
                <a:gridCol w="1990725"/>
                <a:gridCol w="971550"/>
                <a:gridCol w="752475"/>
              </a:tblGrid>
              <a:tr h="233143">
                <a:tc>
                  <a:txBody>
                    <a:bodyPr/>
                    <a:lstStyle/>
                    <a:p>
                      <a:pPr algn="ctr" fontAlgn="ctr"/>
                      <a:r>
                        <a:rPr lang="zh-TW" altLang="en-US" sz="1200" b="1" u="none" strike="noStrike" dirty="0">
                          <a:solidFill>
                            <a:schemeClr val="bg1"/>
                          </a:solidFill>
                          <a:effectLst/>
                          <a:latin typeface="微軟正黑體" panose="020B0604030504040204" pitchFamily="34" charset="-120"/>
                          <a:ea typeface="微軟正黑體" panose="020B0604030504040204" pitchFamily="34" charset="-120"/>
                        </a:rPr>
                        <a:t>資產</a:t>
                      </a:r>
                      <a:endPar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6628" marR="6628" marT="6628" marB="0" anchor="ctr">
                    <a:lnL w="38100" cap="flat" cmpd="sng" algn="ctr">
                      <a:solidFill>
                        <a:srgbClr val="CDEBFF"/>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CDEB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ctr"/>
                      <a:r>
                        <a:rPr lang="en-US" sz="1200" b="1" u="none" strike="noStrike" dirty="0" smtClean="0">
                          <a:solidFill>
                            <a:schemeClr val="bg1"/>
                          </a:solidFill>
                          <a:effectLst/>
                          <a:latin typeface="微軟正黑體" panose="020B0604030504040204" pitchFamily="34" charset="-120"/>
                          <a:ea typeface="微軟正黑體" panose="020B0604030504040204" pitchFamily="34" charset="-120"/>
                        </a:rPr>
                        <a:t>2022Q2</a:t>
                      </a:r>
                      <a:endParaRPr lang="en-US"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6628" marR="6628" marT="66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CDEB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ctr"/>
                      <a:r>
                        <a:rPr lang="en-US" altLang="zh-TW" sz="1200" b="1" u="none" strike="noStrike" dirty="0">
                          <a:solidFill>
                            <a:schemeClr val="bg1"/>
                          </a:solidFill>
                          <a:effectLst/>
                          <a:latin typeface="微軟正黑體" panose="020B0604030504040204" pitchFamily="34" charset="-120"/>
                          <a:ea typeface="微軟正黑體" panose="020B0604030504040204" pitchFamily="34" charset="-120"/>
                        </a:rPr>
                        <a:t>%</a:t>
                      </a:r>
                      <a:endPar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6628" marR="6628" marT="66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CDEB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ctr"/>
                      <a:r>
                        <a:rPr lang="zh-TW" altLang="en-US" sz="1200" b="1" u="none" strike="noStrike" dirty="0">
                          <a:solidFill>
                            <a:schemeClr val="bg1"/>
                          </a:solidFill>
                          <a:effectLst/>
                          <a:latin typeface="微軟正黑體" panose="020B0604030504040204" pitchFamily="34" charset="-120"/>
                          <a:ea typeface="微軟正黑體" panose="020B0604030504040204" pitchFamily="34" charset="-120"/>
                        </a:rPr>
                        <a:t>負債及權益</a:t>
                      </a:r>
                      <a:endPar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6628" marR="6628" marT="66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CDEB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ctr"/>
                      <a:r>
                        <a:rPr lang="en-US" sz="1200" b="1" u="none" strike="noStrike" dirty="0" smtClean="0">
                          <a:solidFill>
                            <a:schemeClr val="bg1"/>
                          </a:solidFill>
                          <a:effectLst/>
                          <a:latin typeface="微軟正黑體" panose="020B0604030504040204" pitchFamily="34" charset="-120"/>
                          <a:ea typeface="微軟正黑體" panose="020B0604030504040204" pitchFamily="34" charset="-120"/>
                        </a:rPr>
                        <a:t>2022Q2</a:t>
                      </a:r>
                      <a:endParaRPr lang="en-US"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6628" marR="6628" marT="66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CDEB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ctr"/>
                      <a:r>
                        <a:rPr lang="en-US" altLang="zh-TW" sz="1200" b="1" u="none" strike="noStrike" dirty="0">
                          <a:solidFill>
                            <a:schemeClr val="bg1"/>
                          </a:solidFill>
                          <a:effectLst/>
                          <a:latin typeface="微軟正黑體" panose="020B0604030504040204" pitchFamily="34" charset="-120"/>
                          <a:ea typeface="微軟正黑體" panose="020B0604030504040204" pitchFamily="34" charset="-120"/>
                        </a:rPr>
                        <a:t>%</a:t>
                      </a:r>
                      <a:endPar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6628" marR="6628" marT="6628" marB="0" anchor="ctr">
                    <a:lnL w="12700" cap="flat" cmpd="sng" algn="ctr">
                      <a:solidFill>
                        <a:schemeClr val="bg1"/>
                      </a:solidFill>
                      <a:prstDash val="solid"/>
                      <a:round/>
                      <a:headEnd type="none" w="med" len="med"/>
                      <a:tailEnd type="none" w="med" len="med"/>
                    </a:lnL>
                    <a:lnR w="38100" cap="flat" cmpd="sng" algn="ctr">
                      <a:solidFill>
                        <a:srgbClr val="CDEBFF"/>
                      </a:solidFill>
                      <a:prstDash val="solid"/>
                      <a:round/>
                      <a:headEnd type="none" w="med" len="med"/>
                      <a:tailEnd type="none" w="med" len="med"/>
                    </a:lnR>
                    <a:lnT w="38100" cap="flat" cmpd="sng" algn="ctr">
                      <a:solidFill>
                        <a:srgbClr val="CDEB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r>
              <a:tr h="233143">
                <a:tc>
                  <a:txBody>
                    <a:bodyPr/>
                    <a:lstStyle/>
                    <a:p>
                      <a:pPr marL="85725" indent="0" algn="l" fontAlgn="ctr"/>
                      <a:r>
                        <a:rPr lang="zh-TW" altLang="en-US" sz="1200" u="none" strike="noStrike" dirty="0">
                          <a:effectLst/>
                          <a:latin typeface="微軟正黑體" panose="020B0604030504040204" pitchFamily="34" charset="-120"/>
                          <a:ea typeface="微軟正黑體" panose="020B0604030504040204" pitchFamily="34" charset="-120"/>
                        </a:rPr>
                        <a:t>現金及約當現金</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28" marR="6628" marT="6628" marB="0" anchor="ctr">
                    <a:lnL w="38100" cap="flat" cmpd="sng" algn="ctr">
                      <a:solidFill>
                        <a:srgbClr val="CDEBFF"/>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2,940,910 </a:t>
                      </a:r>
                    </a:p>
                  </a:txBody>
                  <a:tcPr marL="9525" marR="72000" marT="9525" marB="0" anchor="ctr">
                    <a:lnT w="12700" cap="flat" cmpd="sng" algn="ctr">
                      <a:solidFill>
                        <a:schemeClr val="bg1"/>
                      </a:solidFill>
                      <a:prstDash val="solid"/>
                      <a:round/>
                      <a:headEnd type="none" w="med" len="med"/>
                      <a:tailEnd type="none" w="med" len="med"/>
                    </a:lnT>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15.37%</a:t>
                      </a:r>
                    </a:p>
                  </a:txBody>
                  <a:tcPr marL="9525" marR="72000" marT="9525" marB="0" anchor="ctr">
                    <a:lnT w="12700" cap="flat" cmpd="sng" algn="ctr">
                      <a:solidFill>
                        <a:schemeClr val="bg1"/>
                      </a:solidFill>
                      <a:prstDash val="solid"/>
                      <a:round/>
                      <a:headEnd type="none" w="med" len="med"/>
                      <a:tailEnd type="none" w="med" len="med"/>
                    </a:lnT>
                    <a:solidFill>
                      <a:schemeClr val="accent1">
                        <a:tint val="20000"/>
                      </a:schemeClr>
                    </a:solidFill>
                  </a:tcPr>
                </a:tc>
                <a:tc>
                  <a:txBody>
                    <a:bodyPr/>
                    <a:lstStyle/>
                    <a:p>
                      <a:pPr marL="85725" indent="0" algn="l" fontAlgn="ctr"/>
                      <a:r>
                        <a:rPr lang="zh-TW" altLang="en-US" sz="1200" u="none" strike="noStrike" dirty="0">
                          <a:effectLst/>
                          <a:latin typeface="微軟正黑體" panose="020B0604030504040204" pitchFamily="34" charset="-120"/>
                          <a:ea typeface="微軟正黑體" panose="020B0604030504040204" pitchFamily="34" charset="-120"/>
                        </a:rPr>
                        <a:t>應付款項</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28" marR="6628" marT="6628" marB="0" anchor="ctr">
                    <a:lnT w="12700" cap="flat" cmpd="sng" algn="ctr">
                      <a:solidFill>
                        <a:schemeClr val="bg1"/>
                      </a:solidFill>
                      <a:prstDash val="solid"/>
                      <a:round/>
                      <a:headEnd type="none" w="med" len="med"/>
                      <a:tailEnd type="none" w="med" len="med"/>
                    </a:lnT>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1,430,946 </a:t>
                      </a:r>
                    </a:p>
                  </a:txBody>
                  <a:tcPr marL="0" marR="72000" marT="0" marB="0" anchor="ctr">
                    <a:lnT w="12700" cap="flat" cmpd="sng" algn="ctr">
                      <a:solidFill>
                        <a:schemeClr val="bg1"/>
                      </a:solidFill>
                      <a:prstDash val="solid"/>
                      <a:round/>
                      <a:headEnd type="none" w="med" len="med"/>
                      <a:tailEnd type="none" w="med" len="med"/>
                    </a:lnT>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7.48%</a:t>
                      </a:r>
                    </a:p>
                  </a:txBody>
                  <a:tcPr marL="0" marR="72000" marT="0" marB="0" anchor="ctr">
                    <a:lnR w="38100" cap="flat" cmpd="sng" algn="ctr">
                      <a:solidFill>
                        <a:srgbClr val="CDEBFF"/>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tint val="20000"/>
                      </a:schemeClr>
                    </a:solidFill>
                  </a:tcPr>
                </a:tc>
              </a:tr>
              <a:tr h="233143">
                <a:tc>
                  <a:txBody>
                    <a:bodyPr/>
                    <a:lstStyle/>
                    <a:p>
                      <a:pPr marL="85725" indent="0" algn="l" fontAlgn="ctr"/>
                      <a:r>
                        <a:rPr lang="zh-TW" altLang="en-US" sz="1200" u="none" strike="noStrike" dirty="0">
                          <a:effectLst/>
                          <a:latin typeface="微軟正黑體" panose="020B0604030504040204" pitchFamily="34" charset="-120"/>
                          <a:ea typeface="微軟正黑體" panose="020B0604030504040204" pitchFamily="34" charset="-120"/>
                        </a:rPr>
                        <a:t>應收款項</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28" marR="6628" marT="6628" marB="0" anchor="ctr">
                    <a:lnL w="38100" cap="flat" cmpd="sng" algn="ctr">
                      <a:solidFill>
                        <a:srgbClr val="CDEBFF"/>
                      </a:solidFill>
                      <a:prstDash val="solid"/>
                      <a:round/>
                      <a:headEnd type="none" w="med" len="med"/>
                      <a:tailEnd type="none" w="med" len="med"/>
                    </a:lnL>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1,092,132 </a:t>
                      </a:r>
                    </a:p>
                  </a:txBody>
                  <a:tcPr marL="9525" marR="72000" marT="9525"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5.71%</a:t>
                      </a:r>
                    </a:p>
                  </a:txBody>
                  <a:tcPr marL="9525" marR="72000" marT="9525" marB="0" anchor="ctr">
                    <a:solidFill>
                      <a:schemeClr val="accent1">
                        <a:tint val="20000"/>
                      </a:schemeClr>
                    </a:solidFill>
                  </a:tcPr>
                </a:tc>
                <a:tc>
                  <a:txBody>
                    <a:bodyPr/>
                    <a:lstStyle/>
                    <a:p>
                      <a:pPr marL="85725" indent="0" algn="l" fontAlgn="ctr"/>
                      <a:r>
                        <a:rPr lang="zh-TW" altLang="en-US" sz="1200" u="none" strike="noStrike" dirty="0">
                          <a:effectLst/>
                          <a:latin typeface="微軟正黑體" panose="020B0604030504040204" pitchFamily="34" charset="-120"/>
                          <a:ea typeface="微軟正黑體" panose="020B0604030504040204" pitchFamily="34" charset="-120"/>
                        </a:rPr>
                        <a:t>本期所得稅負債</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28" marR="6628" marT="6628"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3,467 </a:t>
                      </a:r>
                    </a:p>
                  </a:txBody>
                  <a:tcPr marL="0" marR="72000" marT="0"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0.02%</a:t>
                      </a:r>
                    </a:p>
                  </a:txBody>
                  <a:tcPr marL="0" marR="72000" marT="0" marB="0" anchor="ctr">
                    <a:lnR w="38100" cap="flat" cmpd="sng" algn="ctr">
                      <a:solidFill>
                        <a:srgbClr val="CDEBFF"/>
                      </a:solidFill>
                      <a:prstDash val="solid"/>
                      <a:round/>
                      <a:headEnd type="none" w="med" len="med"/>
                      <a:tailEnd type="none" w="med" len="med"/>
                    </a:lnR>
                    <a:solidFill>
                      <a:schemeClr val="accent1">
                        <a:tint val="20000"/>
                      </a:schemeClr>
                    </a:solidFill>
                  </a:tcPr>
                </a:tc>
              </a:tr>
              <a:tr h="233143">
                <a:tc>
                  <a:txBody>
                    <a:bodyPr/>
                    <a:lstStyle/>
                    <a:p>
                      <a:pPr marL="85725" indent="0" algn="l" fontAlgn="ctr"/>
                      <a:r>
                        <a:rPr lang="zh-TW" altLang="en-US" sz="1200" u="none" strike="noStrike" dirty="0">
                          <a:effectLst/>
                          <a:latin typeface="微軟正黑體" panose="020B0604030504040204" pitchFamily="34" charset="-120"/>
                          <a:ea typeface="微軟正黑體" panose="020B0604030504040204" pitchFamily="34" charset="-120"/>
                        </a:rPr>
                        <a:t>本期所得稅資產</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28" marR="6628" marT="6628" marB="0" anchor="ctr">
                    <a:lnL w="38100" cap="flat" cmpd="sng" algn="ctr">
                      <a:solidFill>
                        <a:srgbClr val="CDEBFF"/>
                      </a:solidFill>
                      <a:prstDash val="solid"/>
                      <a:round/>
                      <a:headEnd type="none" w="med" len="med"/>
                      <a:tailEnd type="none" w="med" len="med"/>
                    </a:lnL>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0 </a:t>
                      </a:r>
                    </a:p>
                  </a:txBody>
                  <a:tcPr marL="9525" marR="72000" marT="9525"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0.00%</a:t>
                      </a:r>
                    </a:p>
                  </a:txBody>
                  <a:tcPr marL="9525" marR="72000" marT="9525" marB="0" anchor="ctr">
                    <a:solidFill>
                      <a:schemeClr val="accent1">
                        <a:tint val="20000"/>
                      </a:schemeClr>
                    </a:solidFill>
                  </a:tcPr>
                </a:tc>
                <a:tc>
                  <a:txBody>
                    <a:bodyPr/>
                    <a:lstStyle/>
                    <a:p>
                      <a:pPr marL="85725" indent="0" algn="l" fontAlgn="ctr"/>
                      <a:r>
                        <a:rPr lang="zh-TW" altLang="en-US" sz="1200" u="none" strike="noStrike" dirty="0">
                          <a:effectLst/>
                          <a:latin typeface="微軟正黑體" panose="020B0604030504040204" pitchFamily="34" charset="-120"/>
                          <a:ea typeface="微軟正黑體" panose="020B0604030504040204" pitchFamily="34" charset="-120"/>
                        </a:rPr>
                        <a:t>保險負債</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28" marR="6628" marT="6628"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12,088,321 </a:t>
                      </a:r>
                    </a:p>
                  </a:txBody>
                  <a:tcPr marL="0" marR="72000" marT="0"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63.16%</a:t>
                      </a:r>
                    </a:p>
                  </a:txBody>
                  <a:tcPr marL="0" marR="72000" marT="0" marB="0" anchor="ctr">
                    <a:lnR w="38100" cap="flat" cmpd="sng" algn="ctr">
                      <a:solidFill>
                        <a:srgbClr val="CDEBFF"/>
                      </a:solidFill>
                      <a:prstDash val="solid"/>
                      <a:round/>
                      <a:headEnd type="none" w="med" len="med"/>
                      <a:tailEnd type="none" w="med" len="med"/>
                    </a:lnR>
                    <a:solidFill>
                      <a:schemeClr val="accent1">
                        <a:tint val="20000"/>
                      </a:schemeClr>
                    </a:solidFill>
                  </a:tcPr>
                </a:tc>
              </a:tr>
              <a:tr h="233143">
                <a:tc>
                  <a:txBody>
                    <a:bodyPr/>
                    <a:lstStyle/>
                    <a:p>
                      <a:pPr marL="85725" indent="0" algn="l" fontAlgn="ctr"/>
                      <a:r>
                        <a:rPr lang="zh-TW" altLang="en-US" sz="1200" u="none" strike="noStrike" dirty="0">
                          <a:effectLst/>
                          <a:latin typeface="微軟正黑體" panose="020B0604030504040204" pitchFamily="34" charset="-120"/>
                          <a:ea typeface="微軟正黑體" panose="020B0604030504040204" pitchFamily="34" charset="-120"/>
                        </a:rPr>
                        <a:t>透過損益按公允價值衡量之金融資產</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28" marR="6628" marT="6628" marB="0" anchor="ctr">
                    <a:lnL w="38100" cap="flat" cmpd="sng" algn="ctr">
                      <a:solidFill>
                        <a:srgbClr val="CDEBFF"/>
                      </a:solidFill>
                      <a:prstDash val="solid"/>
                      <a:round/>
                      <a:headEnd type="none" w="med" len="med"/>
                      <a:tailEnd type="none" w="med" len="med"/>
                    </a:lnL>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1,129,869 </a:t>
                      </a:r>
                    </a:p>
                  </a:txBody>
                  <a:tcPr marL="9525" marR="72000" marT="9525"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5.90%</a:t>
                      </a:r>
                    </a:p>
                  </a:txBody>
                  <a:tcPr marL="9525" marR="72000" marT="9525" marB="0" anchor="ctr">
                    <a:solidFill>
                      <a:schemeClr val="accent1">
                        <a:tint val="20000"/>
                      </a:schemeClr>
                    </a:solidFill>
                  </a:tcPr>
                </a:tc>
                <a:tc>
                  <a:txBody>
                    <a:bodyPr/>
                    <a:lstStyle/>
                    <a:p>
                      <a:pPr marL="85725" indent="0" algn="l" fontAlgn="ctr"/>
                      <a:r>
                        <a:rPr lang="zh-TW" altLang="en-US" sz="1200" u="none" strike="noStrike" dirty="0">
                          <a:effectLst/>
                          <a:latin typeface="微軟正黑體" panose="020B0604030504040204" pitchFamily="34" charset="-120"/>
                          <a:ea typeface="微軟正黑體" panose="020B0604030504040204" pitchFamily="34" charset="-120"/>
                        </a:rPr>
                        <a:t>負債準備</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28" marR="6628" marT="6628"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163,790 </a:t>
                      </a:r>
                    </a:p>
                  </a:txBody>
                  <a:tcPr marL="0" marR="72000" marT="0"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0.86%</a:t>
                      </a:r>
                    </a:p>
                  </a:txBody>
                  <a:tcPr marL="0" marR="72000" marT="0" marB="0" anchor="ctr">
                    <a:lnR w="38100" cap="flat" cmpd="sng" algn="ctr">
                      <a:solidFill>
                        <a:srgbClr val="CDEBFF"/>
                      </a:solidFill>
                      <a:prstDash val="solid"/>
                      <a:round/>
                      <a:headEnd type="none" w="med" len="med"/>
                      <a:tailEnd type="none" w="med" len="med"/>
                    </a:lnR>
                    <a:solidFill>
                      <a:schemeClr val="accent1">
                        <a:tint val="20000"/>
                      </a:schemeClr>
                    </a:solidFill>
                  </a:tcPr>
                </a:tc>
              </a:tr>
              <a:tr h="233143">
                <a:tc rowSpan="2">
                  <a:txBody>
                    <a:bodyPr/>
                    <a:lstStyle/>
                    <a:p>
                      <a:pPr marL="85725" indent="0" algn="l" fontAlgn="ctr"/>
                      <a:r>
                        <a:rPr lang="zh-TW" altLang="en-US" sz="1200" u="none" strike="noStrike" dirty="0">
                          <a:effectLst/>
                          <a:latin typeface="微軟正黑體" panose="020B0604030504040204" pitchFamily="34" charset="-120"/>
                          <a:ea typeface="微軟正黑體" panose="020B0604030504040204" pitchFamily="34" charset="-120"/>
                        </a:rPr>
                        <a:t>透過其他綜合損益按公允價值衡量之金融資產</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28" marR="6628" marT="6628" marB="0" anchor="ctr">
                    <a:lnL w="38100" cap="flat" cmpd="sng" algn="ctr">
                      <a:solidFill>
                        <a:srgbClr val="CDEBFF"/>
                      </a:solidFill>
                      <a:prstDash val="solid"/>
                      <a:round/>
                      <a:headEnd type="none" w="med" len="med"/>
                      <a:tailEnd type="none" w="med" len="med"/>
                    </a:lnL>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2,291,892 </a:t>
                      </a:r>
                    </a:p>
                  </a:txBody>
                  <a:tcPr marL="9525" marR="72000" marT="9525"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11.98%</a:t>
                      </a:r>
                    </a:p>
                  </a:txBody>
                  <a:tcPr marL="9525" marR="72000" marT="9525" marB="0" anchor="ctr">
                    <a:solidFill>
                      <a:schemeClr val="accent1">
                        <a:tint val="20000"/>
                      </a:schemeClr>
                    </a:solidFill>
                  </a:tcPr>
                </a:tc>
                <a:tc>
                  <a:txBody>
                    <a:bodyPr/>
                    <a:lstStyle/>
                    <a:p>
                      <a:pPr marL="85725" indent="0" algn="l" fontAlgn="ctr"/>
                      <a:r>
                        <a:rPr lang="zh-TW" altLang="en-US" sz="1200" u="none" strike="noStrike" dirty="0">
                          <a:effectLst/>
                          <a:latin typeface="微軟正黑體" panose="020B0604030504040204" pitchFamily="34" charset="-120"/>
                          <a:ea typeface="微軟正黑體" panose="020B0604030504040204" pitchFamily="34" charset="-120"/>
                        </a:rPr>
                        <a:t>租賃負債</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28" marR="6628" marT="6628" marB="0" anchor="ctr">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16,568 </a:t>
                      </a:r>
                    </a:p>
                  </a:txBody>
                  <a:tcPr marL="0" marR="72000" marT="0"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0.09%</a:t>
                      </a:r>
                    </a:p>
                  </a:txBody>
                  <a:tcPr marL="0" marR="72000" marT="0" marB="0" anchor="ctr">
                    <a:lnR w="38100" cap="flat" cmpd="sng" algn="ctr">
                      <a:solidFill>
                        <a:srgbClr val="CDEBFF"/>
                      </a:solidFill>
                      <a:prstDash val="solid"/>
                      <a:round/>
                      <a:headEnd type="none" w="med" len="med"/>
                      <a:tailEnd type="none" w="med" len="med"/>
                    </a:lnR>
                    <a:solidFill>
                      <a:schemeClr val="accent1">
                        <a:tint val="20000"/>
                      </a:schemeClr>
                    </a:solidFill>
                  </a:tcPr>
                </a:tc>
              </a:tr>
              <a:tr h="233143">
                <a:tc vMerge="1">
                  <a:txBody>
                    <a:bodyPr/>
                    <a:lstStyle/>
                    <a:p>
                      <a:pPr marL="85725" indent="0" algn="l" fontAlgn="ct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2,090,291 </a:t>
                      </a:r>
                    </a:p>
                  </a:txBody>
                  <a:tcPr marL="9525" marR="72000" marT="9525" marB="0" anchor="ct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10.92%</a:t>
                      </a:r>
                    </a:p>
                  </a:txBody>
                  <a:tcPr marL="9525" marR="72000" marT="9525" marB="0" anchor="ctr"/>
                </a:tc>
                <a:tc>
                  <a:txBody>
                    <a:bodyPr/>
                    <a:lstStyle/>
                    <a:p>
                      <a:pPr marL="85725" indent="0" algn="l" fontAlgn="ctr"/>
                      <a:r>
                        <a:rPr lang="zh-TW" altLang="en-US" sz="1200" u="none" strike="noStrike" dirty="0">
                          <a:effectLst/>
                          <a:latin typeface="微軟正黑體" panose="020B0604030504040204" pitchFamily="34" charset="-120"/>
                          <a:ea typeface="微軟正黑體" panose="020B0604030504040204" pitchFamily="34" charset="-120"/>
                        </a:rPr>
                        <a:t>遞延所得稅負債</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28" marR="6628" marT="6628" marB="0" anchor="ctr">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63,920 </a:t>
                      </a:r>
                    </a:p>
                  </a:txBody>
                  <a:tcPr marL="0" marR="72000" marT="0"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0.33%</a:t>
                      </a:r>
                    </a:p>
                  </a:txBody>
                  <a:tcPr marL="0" marR="72000" marT="0" marB="0" anchor="ctr">
                    <a:lnR w="38100" cap="flat" cmpd="sng" algn="ctr">
                      <a:solidFill>
                        <a:srgbClr val="CDEBFF"/>
                      </a:solidFill>
                      <a:prstDash val="solid"/>
                      <a:round/>
                      <a:headEnd type="none" w="med" len="med"/>
                      <a:tailEnd type="none" w="med" len="med"/>
                    </a:lnR>
                    <a:solidFill>
                      <a:schemeClr val="accent1">
                        <a:tint val="20000"/>
                      </a:schemeClr>
                    </a:solidFill>
                  </a:tcPr>
                </a:tc>
              </a:tr>
              <a:tr h="233143">
                <a:tc>
                  <a:txBody>
                    <a:bodyPr/>
                    <a:lstStyle/>
                    <a:p>
                      <a:pPr marL="85725" indent="0" algn="l" fontAlgn="ctr"/>
                      <a:r>
                        <a:rPr lang="zh-TW" altLang="en-US" sz="1200" u="none" strike="noStrike" dirty="0">
                          <a:effectLst/>
                          <a:latin typeface="微軟正黑體" panose="020B0604030504040204" pitchFamily="34" charset="-120"/>
                          <a:ea typeface="微軟正黑體" panose="020B0604030504040204" pitchFamily="34" charset="-120"/>
                        </a:rPr>
                        <a:t>按攤銷後成本衡量之金融資產</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28" marR="6628" marT="6628" marB="0" anchor="ctr">
                    <a:lnL w="38100" cap="flat" cmpd="sng" algn="ctr">
                      <a:solidFill>
                        <a:srgbClr val="CDEBFF"/>
                      </a:solidFill>
                      <a:prstDash val="solid"/>
                      <a:round/>
                      <a:headEnd type="none" w="med" len="med"/>
                      <a:tailEnd type="none" w="med" len="med"/>
                    </a:lnL>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2,471,620 </a:t>
                      </a:r>
                    </a:p>
                  </a:txBody>
                  <a:tcPr marL="9525" marR="72000" marT="9525"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12.91%</a:t>
                      </a:r>
                    </a:p>
                  </a:txBody>
                  <a:tcPr marL="9525" marR="72000" marT="9525" marB="0" anchor="ctr">
                    <a:solidFill>
                      <a:schemeClr val="accent1">
                        <a:tint val="20000"/>
                      </a:schemeClr>
                    </a:solidFill>
                  </a:tcPr>
                </a:tc>
                <a:tc>
                  <a:txBody>
                    <a:bodyPr/>
                    <a:lstStyle/>
                    <a:p>
                      <a:pPr marL="85725" indent="0" algn="l" fontAlgn="ctr"/>
                      <a:r>
                        <a:rPr lang="zh-TW" altLang="en-US" sz="1200" u="none" strike="noStrike" dirty="0">
                          <a:effectLst/>
                          <a:latin typeface="微軟正黑體" panose="020B0604030504040204" pitchFamily="34" charset="-120"/>
                          <a:ea typeface="微軟正黑體" panose="020B0604030504040204" pitchFamily="34" charset="-120"/>
                        </a:rPr>
                        <a:t>其他負債</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28" marR="6628" marT="6628" marB="0" anchor="ctr">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15,005 </a:t>
                      </a:r>
                    </a:p>
                  </a:txBody>
                  <a:tcPr marL="0" marR="72000" marT="0"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0.08%</a:t>
                      </a:r>
                    </a:p>
                  </a:txBody>
                  <a:tcPr marL="0" marR="72000" marT="0" marB="0" anchor="ctr">
                    <a:lnR w="38100" cap="flat" cmpd="sng" algn="ctr">
                      <a:solidFill>
                        <a:srgbClr val="CDEBFF"/>
                      </a:solidFill>
                      <a:prstDash val="solid"/>
                      <a:round/>
                      <a:headEnd type="none" w="med" len="med"/>
                      <a:tailEnd type="none" w="med" len="med"/>
                    </a:lnR>
                    <a:solidFill>
                      <a:schemeClr val="accent1">
                        <a:tint val="20000"/>
                      </a:schemeClr>
                    </a:solidFill>
                  </a:tcPr>
                </a:tc>
              </a:tr>
              <a:tr h="233143">
                <a:tc>
                  <a:txBody>
                    <a:bodyPr/>
                    <a:lstStyle/>
                    <a:p>
                      <a:pPr marL="85725" indent="0" algn="l" fontAlgn="ctr"/>
                      <a:r>
                        <a:rPr lang="zh-TW" altLang="en-US" sz="1200" u="none" strike="noStrike" dirty="0">
                          <a:effectLst/>
                          <a:latin typeface="微軟正黑體" panose="020B0604030504040204" pitchFamily="34" charset="-120"/>
                          <a:ea typeface="微軟正黑體" panose="020B0604030504040204" pitchFamily="34" charset="-120"/>
                        </a:rPr>
                        <a:t>其他金融資產</a:t>
                      </a:r>
                      <a:r>
                        <a:rPr lang="en-US" altLang="zh-TW" sz="1200" u="none" strike="noStrike" dirty="0">
                          <a:effectLst/>
                          <a:latin typeface="微軟正黑體" panose="020B0604030504040204" pitchFamily="34" charset="-120"/>
                          <a:ea typeface="微軟正黑體" panose="020B0604030504040204" pitchFamily="34" charset="-120"/>
                        </a:rPr>
                        <a:t>-</a:t>
                      </a:r>
                      <a:r>
                        <a:rPr lang="zh-TW" altLang="en-US" sz="1200" u="none" strike="noStrike" dirty="0">
                          <a:effectLst/>
                          <a:latin typeface="微軟正黑體" panose="020B0604030504040204" pitchFamily="34" charset="-120"/>
                          <a:ea typeface="微軟正黑體" panose="020B0604030504040204" pitchFamily="34" charset="-120"/>
                        </a:rPr>
                        <a:t>淨額</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28" marR="6628" marT="6628" marB="0" anchor="ctr">
                    <a:lnL w="38100" cap="flat" cmpd="sng" algn="ctr">
                      <a:solidFill>
                        <a:srgbClr val="CDEBFF"/>
                      </a:solidFill>
                      <a:prstDash val="solid"/>
                      <a:round/>
                      <a:headEnd type="none" w="med" len="med"/>
                      <a:tailEnd type="none" w="med" len="med"/>
                    </a:lnL>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16,411 </a:t>
                      </a:r>
                    </a:p>
                  </a:txBody>
                  <a:tcPr marL="9525" marR="72000" marT="9525"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0.09%</a:t>
                      </a:r>
                    </a:p>
                  </a:txBody>
                  <a:tcPr marL="9525" marR="72000" marT="9525" marB="0" anchor="ctr">
                    <a:solidFill>
                      <a:schemeClr val="accent1">
                        <a:tint val="20000"/>
                      </a:schemeClr>
                    </a:solidFill>
                  </a:tcPr>
                </a:tc>
                <a:tc>
                  <a:txBody>
                    <a:bodyPr/>
                    <a:lstStyle/>
                    <a:p>
                      <a:pPr algn="ctr" fontAlgn="ctr"/>
                      <a:r>
                        <a:rPr lang="zh-TW" altLang="en-US" sz="1200" b="1" u="none" strike="noStrike" dirty="0">
                          <a:solidFill>
                            <a:schemeClr val="bg1"/>
                          </a:solidFill>
                          <a:effectLst/>
                          <a:latin typeface="微軟正黑體" panose="020B0604030504040204" pitchFamily="34" charset="-120"/>
                          <a:ea typeface="微軟正黑體" panose="020B0604030504040204" pitchFamily="34" charset="-120"/>
                        </a:rPr>
                        <a:t>負債總計</a:t>
                      </a:r>
                      <a:endPar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6628" marR="6628" marT="6628" marB="0" anchor="ctr">
                    <a:solidFill>
                      <a:srgbClr val="00B0F0"/>
                    </a:solidFill>
                  </a:tcPr>
                </a:tc>
                <a:tc>
                  <a:txBody>
                    <a:bodyPr/>
                    <a:lstStyle/>
                    <a:p>
                      <a:pPr algn="r" fontAlgn="ctr"/>
                      <a:r>
                        <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rPr>
                        <a:t>13,782,017 </a:t>
                      </a:r>
                    </a:p>
                  </a:txBody>
                  <a:tcPr marL="0" marR="72000" marT="0" marB="0" anchor="ctr">
                    <a:solidFill>
                      <a:srgbClr val="00B0F0"/>
                    </a:solidFill>
                  </a:tcPr>
                </a:tc>
                <a:tc>
                  <a:txBody>
                    <a:bodyPr/>
                    <a:lstStyle/>
                    <a:p>
                      <a:pPr algn="r" fontAlgn="ctr"/>
                      <a:r>
                        <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rPr>
                        <a:t>72.01%</a:t>
                      </a:r>
                    </a:p>
                  </a:txBody>
                  <a:tcPr marL="0" marR="72000" marT="0" marB="0" anchor="ctr">
                    <a:lnR w="38100" cap="flat" cmpd="sng" algn="ctr">
                      <a:solidFill>
                        <a:srgbClr val="CDEBFF"/>
                      </a:solidFill>
                      <a:prstDash val="solid"/>
                      <a:round/>
                      <a:headEnd type="none" w="med" len="med"/>
                      <a:tailEnd type="none" w="med" len="med"/>
                    </a:lnR>
                    <a:solidFill>
                      <a:srgbClr val="00B0F0"/>
                    </a:solidFill>
                  </a:tcPr>
                </a:tc>
              </a:tr>
              <a:tr h="233143">
                <a:tc>
                  <a:txBody>
                    <a:bodyPr/>
                    <a:lstStyle/>
                    <a:p>
                      <a:pPr marL="85725" indent="0" algn="l" fontAlgn="ctr"/>
                      <a:r>
                        <a:rPr lang="zh-TW" altLang="en-US" sz="1200" u="none" strike="noStrike" dirty="0">
                          <a:effectLst/>
                          <a:latin typeface="微軟正黑體" panose="020B0604030504040204" pitchFamily="34" charset="-120"/>
                          <a:ea typeface="微軟正黑體" panose="020B0604030504040204" pitchFamily="34" charset="-120"/>
                        </a:rPr>
                        <a:t>使用權資產</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28" marR="6628" marT="6628" marB="0" anchor="ctr">
                    <a:lnL w="38100" cap="flat" cmpd="sng" algn="ctr">
                      <a:solidFill>
                        <a:srgbClr val="CDEBFF"/>
                      </a:solidFill>
                      <a:prstDash val="solid"/>
                      <a:round/>
                      <a:headEnd type="none" w="med" len="med"/>
                      <a:tailEnd type="none" w="med" len="med"/>
                    </a:lnL>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854,102 </a:t>
                      </a:r>
                    </a:p>
                  </a:txBody>
                  <a:tcPr marL="9525" marR="72000" marT="9525"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4.46%</a:t>
                      </a:r>
                    </a:p>
                  </a:txBody>
                  <a:tcPr marL="9525" marR="72000" marT="9525" marB="0" anchor="ctr">
                    <a:solidFill>
                      <a:schemeClr val="accent1">
                        <a:tint val="20000"/>
                      </a:schemeClr>
                    </a:solidFill>
                  </a:tcPr>
                </a:tc>
                <a:tc>
                  <a:txBody>
                    <a:bodyPr/>
                    <a:lstStyle/>
                    <a:p>
                      <a:pPr marL="85725" indent="0" algn="l" fontAlgn="ctr"/>
                      <a:r>
                        <a:rPr lang="zh-TW" altLang="en-US" sz="1200" u="none" strike="noStrike" dirty="0">
                          <a:effectLst/>
                          <a:latin typeface="微軟正黑體" panose="020B0604030504040204" pitchFamily="34" charset="-120"/>
                          <a:ea typeface="微軟正黑體" panose="020B0604030504040204" pitchFamily="34" charset="-120"/>
                        </a:rPr>
                        <a:t>普通股股本</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28" marR="6628" marT="6628" marB="0" anchor="ctr">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2,236,080 </a:t>
                      </a:r>
                    </a:p>
                  </a:txBody>
                  <a:tcPr marL="0" marR="72000" marT="0"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11.68%</a:t>
                      </a:r>
                    </a:p>
                  </a:txBody>
                  <a:tcPr marL="0" marR="72000" marT="0" marB="0" anchor="ctr">
                    <a:lnR w="38100" cap="flat" cmpd="sng" algn="ctr">
                      <a:solidFill>
                        <a:srgbClr val="CDEBFF"/>
                      </a:solidFill>
                      <a:prstDash val="solid"/>
                      <a:round/>
                      <a:headEnd type="none" w="med" len="med"/>
                      <a:tailEnd type="none" w="med" len="med"/>
                    </a:lnR>
                    <a:solidFill>
                      <a:schemeClr val="accent1">
                        <a:tint val="20000"/>
                      </a:schemeClr>
                    </a:solidFill>
                  </a:tcPr>
                </a:tc>
              </a:tr>
              <a:tr h="233143">
                <a:tc>
                  <a:txBody>
                    <a:bodyPr/>
                    <a:lstStyle/>
                    <a:p>
                      <a:pPr marL="85725" indent="0" algn="l" fontAlgn="ctr"/>
                      <a:r>
                        <a:rPr lang="zh-TW" altLang="en-US" sz="1200" u="none" strike="noStrike" dirty="0">
                          <a:effectLst/>
                          <a:latin typeface="微軟正黑體" panose="020B0604030504040204" pitchFamily="34" charset="-120"/>
                          <a:ea typeface="微軟正黑體" panose="020B0604030504040204" pitchFamily="34" charset="-120"/>
                        </a:rPr>
                        <a:t>投資性不動產</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28" marR="6628" marT="6628" marB="0" anchor="ctr">
                    <a:lnL w="38100" cap="flat" cmpd="sng" algn="ctr">
                      <a:solidFill>
                        <a:srgbClr val="CDEBFF"/>
                      </a:solidFill>
                      <a:prstDash val="solid"/>
                      <a:round/>
                      <a:headEnd type="none" w="med" len="med"/>
                      <a:tailEnd type="none" w="med" len="med"/>
                    </a:lnL>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4,089,642 </a:t>
                      </a:r>
                    </a:p>
                  </a:txBody>
                  <a:tcPr marL="9525" marR="72000" marT="9525"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21.37%</a:t>
                      </a:r>
                    </a:p>
                  </a:txBody>
                  <a:tcPr marL="9525" marR="72000" marT="9525" marB="0" anchor="ctr">
                    <a:solidFill>
                      <a:schemeClr val="accent1">
                        <a:tint val="20000"/>
                      </a:schemeClr>
                    </a:solidFill>
                  </a:tcPr>
                </a:tc>
                <a:tc>
                  <a:txBody>
                    <a:bodyPr/>
                    <a:lstStyle/>
                    <a:p>
                      <a:pPr marL="85725" indent="0" algn="l" fontAlgn="ctr"/>
                      <a:r>
                        <a:rPr lang="zh-TW" altLang="en-US" sz="1200" u="none" strike="noStrike" dirty="0">
                          <a:effectLst/>
                          <a:latin typeface="微軟正黑體" panose="020B0604030504040204" pitchFamily="34" charset="-120"/>
                          <a:ea typeface="微軟正黑體" panose="020B0604030504040204" pitchFamily="34" charset="-120"/>
                        </a:rPr>
                        <a:t>法定盈餘公積</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28" marR="6628" marT="6628" marB="0" anchor="ctr">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1,004,854 </a:t>
                      </a:r>
                    </a:p>
                  </a:txBody>
                  <a:tcPr marL="0" marR="72000" marT="0"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5.25%</a:t>
                      </a:r>
                    </a:p>
                  </a:txBody>
                  <a:tcPr marL="0" marR="72000" marT="0" marB="0" anchor="ctr">
                    <a:lnR w="38100" cap="flat" cmpd="sng" algn="ctr">
                      <a:solidFill>
                        <a:srgbClr val="CDEBFF"/>
                      </a:solidFill>
                      <a:prstDash val="solid"/>
                      <a:round/>
                      <a:headEnd type="none" w="med" len="med"/>
                      <a:tailEnd type="none" w="med" len="med"/>
                    </a:lnR>
                    <a:solidFill>
                      <a:schemeClr val="accent1">
                        <a:tint val="20000"/>
                      </a:schemeClr>
                    </a:solidFill>
                  </a:tcPr>
                </a:tc>
              </a:tr>
              <a:tr h="233143">
                <a:tc>
                  <a:txBody>
                    <a:bodyPr/>
                    <a:lstStyle/>
                    <a:p>
                      <a:pPr marL="85725" indent="0" algn="l" fontAlgn="ctr"/>
                      <a:r>
                        <a:rPr lang="zh-TW" altLang="en-US" sz="1200" u="none" strike="noStrike" dirty="0">
                          <a:effectLst/>
                          <a:latin typeface="微軟正黑體" panose="020B0604030504040204" pitchFamily="34" charset="-120"/>
                          <a:ea typeface="微軟正黑體" panose="020B0604030504040204" pitchFamily="34" charset="-120"/>
                        </a:rPr>
                        <a:t>再保險合約資產</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28" marR="6628" marT="6628" marB="0" anchor="ctr">
                    <a:lnL w="38100" cap="flat" cmpd="sng" algn="ctr">
                      <a:solidFill>
                        <a:srgbClr val="CDEBFF"/>
                      </a:solidFill>
                      <a:prstDash val="solid"/>
                      <a:round/>
                      <a:headEnd type="none" w="med" len="med"/>
                      <a:tailEnd type="none" w="med" len="med"/>
                    </a:lnL>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1,259,866 </a:t>
                      </a:r>
                    </a:p>
                  </a:txBody>
                  <a:tcPr marL="9525" marR="72000" marT="9525"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6.58%</a:t>
                      </a:r>
                    </a:p>
                  </a:txBody>
                  <a:tcPr marL="9525" marR="72000" marT="9525" marB="0" anchor="ctr">
                    <a:solidFill>
                      <a:schemeClr val="accent1">
                        <a:tint val="20000"/>
                      </a:schemeClr>
                    </a:solidFill>
                  </a:tcPr>
                </a:tc>
                <a:tc>
                  <a:txBody>
                    <a:bodyPr/>
                    <a:lstStyle/>
                    <a:p>
                      <a:pPr marL="85725" indent="0" algn="l" fontAlgn="ctr"/>
                      <a:r>
                        <a:rPr lang="zh-TW" altLang="en-US" sz="1200" u="none" strike="noStrike" dirty="0">
                          <a:effectLst/>
                          <a:latin typeface="微軟正黑體" panose="020B0604030504040204" pitchFamily="34" charset="-120"/>
                          <a:ea typeface="微軟正黑體" panose="020B0604030504040204" pitchFamily="34" charset="-120"/>
                        </a:rPr>
                        <a:t>特別盈餘公積</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28" marR="6628" marT="6628" marB="0" anchor="ctr">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2,459,525 </a:t>
                      </a:r>
                    </a:p>
                  </a:txBody>
                  <a:tcPr marL="0" marR="72000" marT="0"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12.85%</a:t>
                      </a:r>
                    </a:p>
                  </a:txBody>
                  <a:tcPr marL="0" marR="72000" marT="0" marB="0" anchor="ctr">
                    <a:lnR w="38100" cap="flat" cmpd="sng" algn="ctr">
                      <a:solidFill>
                        <a:srgbClr val="CDEBFF"/>
                      </a:solidFill>
                      <a:prstDash val="solid"/>
                      <a:round/>
                      <a:headEnd type="none" w="med" len="med"/>
                      <a:tailEnd type="none" w="med" len="med"/>
                    </a:lnR>
                    <a:solidFill>
                      <a:schemeClr val="accent1">
                        <a:tint val="20000"/>
                      </a:schemeClr>
                    </a:solidFill>
                  </a:tcPr>
                </a:tc>
              </a:tr>
              <a:tr h="233143">
                <a:tc>
                  <a:txBody>
                    <a:bodyPr/>
                    <a:lstStyle/>
                    <a:p>
                      <a:pPr marL="85725" indent="0" algn="l" fontAlgn="ctr"/>
                      <a:r>
                        <a:rPr lang="zh-TW" altLang="en-US" sz="1200" u="none" strike="noStrike" dirty="0">
                          <a:effectLst/>
                          <a:latin typeface="微軟正黑體" panose="020B0604030504040204" pitchFamily="34" charset="-120"/>
                          <a:ea typeface="微軟正黑體" panose="020B0604030504040204" pitchFamily="34" charset="-120"/>
                        </a:rPr>
                        <a:t>不動產及設備</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28" marR="6628" marT="6628" marB="0" anchor="ctr">
                    <a:lnL w="38100" cap="flat" cmpd="sng" algn="ctr">
                      <a:solidFill>
                        <a:srgbClr val="CDEBFF"/>
                      </a:solidFill>
                      <a:prstDash val="solid"/>
                      <a:round/>
                      <a:headEnd type="none" w="med" len="med"/>
                      <a:tailEnd type="none" w="med" len="med"/>
                    </a:lnL>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112,552 </a:t>
                      </a:r>
                    </a:p>
                  </a:txBody>
                  <a:tcPr marL="9525" marR="72000" marT="9525"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0.59%</a:t>
                      </a:r>
                    </a:p>
                  </a:txBody>
                  <a:tcPr marL="9525" marR="72000" marT="9525" marB="0" anchor="ctr">
                    <a:solidFill>
                      <a:schemeClr val="accent1">
                        <a:tint val="20000"/>
                      </a:schemeClr>
                    </a:solidFill>
                  </a:tcPr>
                </a:tc>
                <a:tc>
                  <a:txBody>
                    <a:bodyPr/>
                    <a:lstStyle/>
                    <a:p>
                      <a:pPr marL="85725" indent="0" algn="l" fontAlgn="ctr"/>
                      <a:r>
                        <a:rPr lang="zh-TW" altLang="en-US" sz="1200" u="none" strike="noStrike" dirty="0">
                          <a:effectLst/>
                          <a:latin typeface="微軟正黑體" panose="020B0604030504040204" pitchFamily="34" charset="-120"/>
                          <a:ea typeface="微軟正黑體" panose="020B0604030504040204" pitchFamily="34" charset="-120"/>
                        </a:rPr>
                        <a:t>未分配盈餘</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28" marR="6628" marT="6628" marB="0" anchor="ctr">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(377,351)</a:t>
                      </a:r>
                    </a:p>
                  </a:txBody>
                  <a:tcPr marL="0" marR="72000" marT="0"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-1.97%</a:t>
                      </a:r>
                    </a:p>
                  </a:txBody>
                  <a:tcPr marL="0" marR="72000" marT="0" marB="0" anchor="ctr">
                    <a:lnR w="38100" cap="flat" cmpd="sng" algn="ctr">
                      <a:solidFill>
                        <a:srgbClr val="CDEBFF"/>
                      </a:solidFill>
                      <a:prstDash val="solid"/>
                      <a:round/>
                      <a:headEnd type="none" w="med" len="med"/>
                      <a:tailEnd type="none" w="med" len="med"/>
                    </a:lnR>
                    <a:solidFill>
                      <a:schemeClr val="accent1">
                        <a:tint val="20000"/>
                      </a:schemeClr>
                    </a:solidFill>
                  </a:tcPr>
                </a:tc>
              </a:tr>
              <a:tr h="233143">
                <a:tc>
                  <a:txBody>
                    <a:bodyPr/>
                    <a:lstStyle/>
                    <a:p>
                      <a:pPr marL="85725" indent="0" algn="l" fontAlgn="ctr"/>
                      <a:r>
                        <a:rPr lang="zh-TW" altLang="en-US" sz="1200" u="none" strike="noStrike" dirty="0">
                          <a:effectLst/>
                          <a:latin typeface="微軟正黑體" panose="020B0604030504040204" pitchFamily="34" charset="-120"/>
                          <a:ea typeface="微軟正黑體" panose="020B0604030504040204" pitchFamily="34" charset="-120"/>
                        </a:rPr>
                        <a:t>無形資產</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28" marR="6628" marT="6628" marB="0" anchor="ctr">
                    <a:lnL w="38100" cap="flat" cmpd="sng" algn="ctr">
                      <a:solidFill>
                        <a:srgbClr val="CDEBFF"/>
                      </a:solidFill>
                      <a:prstDash val="solid"/>
                      <a:round/>
                      <a:headEnd type="none" w="med" len="med"/>
                      <a:tailEnd type="none" w="med" len="med"/>
                    </a:lnL>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789,565 </a:t>
                      </a:r>
                    </a:p>
                  </a:txBody>
                  <a:tcPr marL="9525" marR="72000" marT="9525"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4.13%</a:t>
                      </a:r>
                    </a:p>
                  </a:txBody>
                  <a:tcPr marL="9525" marR="72000" marT="9525" marB="0" anchor="ctr">
                    <a:solidFill>
                      <a:schemeClr val="accent1">
                        <a:tint val="20000"/>
                      </a:schemeClr>
                    </a:solidFill>
                  </a:tcPr>
                </a:tc>
                <a:tc rowSpan="2">
                  <a:txBody>
                    <a:bodyPr/>
                    <a:lstStyle/>
                    <a:p>
                      <a:pPr marL="85725" indent="0" algn="l" fontAlgn="ctr"/>
                      <a:r>
                        <a:rPr lang="zh-TW" altLang="en-US" sz="1200" u="none" strike="noStrike" dirty="0" smtClean="0">
                          <a:effectLst/>
                          <a:latin typeface="微軟正黑體" panose="020B0604030504040204" pitchFamily="34" charset="-120"/>
                          <a:ea typeface="微軟正黑體" panose="020B0604030504040204" pitchFamily="34" charset="-120"/>
                        </a:rPr>
                        <a:t>透過其他綜合損益按公允價值衡量之權益工具評價損益</a:t>
                      </a:r>
                      <a:endParaRPr lang="zh-TW" altLang="en-US" sz="1200" u="none" strike="noStrike" dirty="0">
                        <a:effectLst/>
                        <a:latin typeface="微軟正黑體" panose="020B0604030504040204" pitchFamily="34" charset="-120"/>
                        <a:ea typeface="微軟正黑體" panose="020B0604030504040204" pitchFamily="34" charset="-120"/>
                      </a:endParaRPr>
                    </a:p>
                  </a:txBody>
                  <a:tcPr marL="6628" marR="6628" marT="6628" marB="0" anchor="ctr">
                    <a:solidFill>
                      <a:schemeClr val="accent1">
                        <a:tint val="20000"/>
                      </a:schemeClr>
                    </a:solidFill>
                  </a:tcPr>
                </a:tc>
                <a:tc rowSpan="2">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33,727 </a:t>
                      </a:r>
                    </a:p>
                  </a:txBody>
                  <a:tcPr marL="0" marR="72000" marT="0" marB="0" anchor="ctr">
                    <a:solidFill>
                      <a:schemeClr val="accent1">
                        <a:tint val="20000"/>
                      </a:schemeClr>
                    </a:solidFill>
                  </a:tcPr>
                </a:tc>
                <a:tc rowSpan="2">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0.18%</a:t>
                      </a:r>
                    </a:p>
                  </a:txBody>
                  <a:tcPr marL="0" marR="72000" marT="0" marB="0" anchor="ctr">
                    <a:lnR w="38100" cap="flat" cmpd="sng" algn="ctr">
                      <a:solidFill>
                        <a:srgbClr val="CDEBFF"/>
                      </a:solidFill>
                      <a:prstDash val="solid"/>
                      <a:round/>
                      <a:headEnd type="none" w="med" len="med"/>
                      <a:tailEnd type="none" w="med" len="med"/>
                    </a:lnR>
                    <a:solidFill>
                      <a:schemeClr val="accent1">
                        <a:tint val="20000"/>
                      </a:schemeClr>
                    </a:solidFill>
                  </a:tcPr>
                </a:tc>
              </a:tr>
              <a:tr h="233143">
                <a:tc>
                  <a:txBody>
                    <a:bodyPr/>
                    <a:lstStyle/>
                    <a:p>
                      <a:pPr marL="85725" marR="0" lvl="0" indent="0" algn="l" defTabSz="914400" rtl="0" eaLnBrk="1" fontAlgn="ctr" latinLnBrk="0" hangingPunct="1">
                        <a:lnSpc>
                          <a:spcPct val="100000"/>
                        </a:lnSpc>
                        <a:spcBef>
                          <a:spcPts val="0"/>
                        </a:spcBef>
                        <a:spcAft>
                          <a:spcPts val="0"/>
                        </a:spcAft>
                        <a:buClrTx/>
                        <a:buSzTx/>
                        <a:buFontTx/>
                        <a:buNone/>
                        <a:tabLst/>
                        <a:defRPr/>
                      </a:pPr>
                      <a:r>
                        <a:rPr lang="zh-TW" altLang="en-US" sz="1200" u="none" strike="noStrike" dirty="0" smtClean="0">
                          <a:effectLst/>
                          <a:latin typeface="微軟正黑體" panose="020B0604030504040204" pitchFamily="34" charset="-120"/>
                          <a:ea typeface="微軟正黑體" panose="020B0604030504040204" pitchFamily="34" charset="-120"/>
                        </a:rPr>
                        <a:t>其他資產</a:t>
                      </a: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28" marR="6628" marT="6628" marB="0" anchor="ctr">
                    <a:lnL w="38100" cap="flat" cmpd="sng" algn="ctr">
                      <a:solidFill>
                        <a:srgbClr val="CDEBFF"/>
                      </a:solidFill>
                      <a:prstDash val="solid"/>
                      <a:round/>
                      <a:headEnd type="none" w="med" len="med"/>
                      <a:tailEnd type="none" w="med" len="med"/>
                    </a:lnL>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2,940,910 </a:t>
                      </a:r>
                    </a:p>
                  </a:txBody>
                  <a:tcPr marL="9525" marR="72000" marT="9525"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15.37%</a:t>
                      </a:r>
                    </a:p>
                  </a:txBody>
                  <a:tcPr marL="9525" marR="72000" marT="9525" marB="0" anchor="ctr">
                    <a:solidFill>
                      <a:schemeClr val="accent1">
                        <a:tint val="20000"/>
                      </a:schemeClr>
                    </a:solidFill>
                  </a:tcPr>
                </a:tc>
                <a:tc vMerge="1">
                  <a:txBody>
                    <a:bodyPr/>
                    <a:lstStyle/>
                    <a:p>
                      <a:pPr marL="85725" indent="0" algn="l" fontAlgn="ctr"/>
                      <a:endParaRPr lang="zh-TW" altLang="en-US" sz="1200" u="none" strike="noStrike" dirty="0">
                        <a:effectLst/>
                        <a:latin typeface="微軟正黑體" panose="020B0604030504040204" pitchFamily="34" charset="-120"/>
                        <a:ea typeface="微軟正黑體" panose="020B0604030504040204" pitchFamily="34" charset="-120"/>
                      </a:endParaRPr>
                    </a:p>
                  </a:txBody>
                  <a:tcPr marL="6628" marR="6628" marT="6628" marB="0" anchor="ctr">
                    <a:solidFill>
                      <a:schemeClr val="accent1">
                        <a:tint val="20000"/>
                      </a:schemeClr>
                    </a:solidFill>
                  </a:tcPr>
                </a:tc>
                <a:tc vMerge="1">
                  <a:txBody>
                    <a:bodyPr/>
                    <a:lstStyle/>
                    <a:p>
                      <a:pPr algn="r" fontAlgn="ctr"/>
                      <a:endPar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72000" marT="0" marB="0" anchor="ctr">
                    <a:solidFill>
                      <a:schemeClr val="accent1">
                        <a:tint val="20000"/>
                      </a:schemeClr>
                    </a:solidFill>
                  </a:tcPr>
                </a:tc>
                <a:tc vMerge="1">
                  <a:txBody>
                    <a:bodyPr/>
                    <a:lstStyle/>
                    <a:p>
                      <a:pPr algn="r" fontAlgn="ctr"/>
                      <a:endPar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72000" marT="0" marB="0" anchor="ctr">
                    <a:lnR w="38100" cap="flat" cmpd="sng" algn="ctr">
                      <a:solidFill>
                        <a:srgbClr val="CDEBFF"/>
                      </a:solidFill>
                      <a:prstDash val="solid"/>
                      <a:round/>
                      <a:headEnd type="none" w="med" len="med"/>
                      <a:tailEnd type="none" w="med" len="med"/>
                    </a:lnR>
                    <a:solidFill>
                      <a:schemeClr val="accent1">
                        <a:tint val="20000"/>
                      </a:schemeClr>
                    </a:solidFill>
                  </a:tcPr>
                </a:tc>
              </a:tr>
              <a:tr h="233143">
                <a:tc>
                  <a:txBody>
                    <a:bodyPr/>
                    <a:lstStyle/>
                    <a:p>
                      <a:pPr marL="85725" marR="0" lvl="0" indent="0" algn="l" defTabSz="914400" rtl="0" eaLnBrk="1" fontAlgn="ctr" latinLnBrk="0" hangingPunct="1">
                        <a:lnSpc>
                          <a:spcPct val="100000"/>
                        </a:lnSpc>
                        <a:spcBef>
                          <a:spcPts val="0"/>
                        </a:spcBef>
                        <a:spcAft>
                          <a:spcPts val="0"/>
                        </a:spcAft>
                        <a:buClrTx/>
                        <a:buSzTx/>
                        <a:buFontTx/>
                        <a:buNone/>
                        <a:tabLst/>
                        <a:defRPr/>
                      </a:pP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628" marR="6628" marT="6628" marB="0" anchor="ctr">
                    <a:lnL w="38100" cap="flat" cmpd="sng" algn="ctr">
                      <a:solidFill>
                        <a:srgbClr val="CDEBFF"/>
                      </a:solidFill>
                      <a:prstDash val="solid"/>
                      <a:round/>
                      <a:headEnd type="none" w="med" len="med"/>
                      <a:tailEnd type="none" w="med" len="med"/>
                    </a:lnL>
                    <a:solidFill>
                      <a:schemeClr val="accent1">
                        <a:tint val="20000"/>
                      </a:schemeClr>
                    </a:solidFill>
                  </a:tcPr>
                </a:tc>
                <a:tc>
                  <a:txBody>
                    <a:bodyPr/>
                    <a:lstStyle/>
                    <a:p>
                      <a:endParaRPr lang="zh-TW" altLang="en-US" sz="1200" dirty="0"/>
                    </a:p>
                  </a:txBody>
                  <a:tcPr marL="6628" marR="72000" marT="6628" marB="0" anchor="ctr">
                    <a:solidFill>
                      <a:schemeClr val="accent1">
                        <a:tint val="20000"/>
                      </a:schemeClr>
                    </a:solidFill>
                  </a:tcPr>
                </a:tc>
                <a:tc>
                  <a:txBody>
                    <a:bodyPr/>
                    <a:lstStyle/>
                    <a:p>
                      <a:endParaRPr lang="zh-TW" altLang="en-US" sz="1200" dirty="0"/>
                    </a:p>
                  </a:txBody>
                  <a:tcPr marL="6628" marR="72000" marT="6628" marB="0" anchor="ctr">
                    <a:solidFill>
                      <a:schemeClr val="accent1">
                        <a:tint val="20000"/>
                      </a:schemeClr>
                    </a:solidFill>
                  </a:tcPr>
                </a:tc>
                <a:tc>
                  <a:txBody>
                    <a:bodyPr/>
                    <a:lstStyle/>
                    <a:p>
                      <a:pPr algn="ctr" fontAlgn="ctr"/>
                      <a:r>
                        <a:rPr lang="zh-TW" altLang="en-US" sz="1200" b="1" u="none" strike="noStrike" dirty="0">
                          <a:solidFill>
                            <a:schemeClr val="bg1"/>
                          </a:solidFill>
                          <a:effectLst/>
                          <a:latin typeface="微軟正黑體" panose="020B0604030504040204" pitchFamily="34" charset="-120"/>
                          <a:ea typeface="微軟正黑體" panose="020B0604030504040204" pitchFamily="34" charset="-120"/>
                        </a:rPr>
                        <a:t>權益總計</a:t>
                      </a:r>
                      <a:endPar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6628" marR="6628" marT="6628" marB="0" anchor="ctr">
                    <a:solidFill>
                      <a:srgbClr val="00B0F0"/>
                    </a:solidFill>
                  </a:tcPr>
                </a:tc>
                <a:tc>
                  <a:txBody>
                    <a:bodyPr/>
                    <a:lstStyle/>
                    <a:p>
                      <a:pPr algn="r" fontAlgn="ctr"/>
                      <a:r>
                        <a:rPr lang="en-US" altLang="zh-TW" sz="1200" b="1" i="0" u="none" strike="noStrike" dirty="0" smtClean="0">
                          <a:solidFill>
                            <a:schemeClr val="bg1"/>
                          </a:solidFill>
                          <a:effectLst/>
                          <a:latin typeface="微軟正黑體" panose="020B0604030504040204" pitchFamily="34" charset="-120"/>
                          <a:ea typeface="微軟正黑體" panose="020B0604030504040204" pitchFamily="34" charset="-120"/>
                        </a:rPr>
                        <a:t>5,356,835</a:t>
                      </a:r>
                      <a:endPar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0" marR="72000" marT="0" marB="0" anchor="ctr">
                    <a:solidFill>
                      <a:srgbClr val="00B0F0"/>
                    </a:solidFill>
                  </a:tcPr>
                </a:tc>
                <a:tc>
                  <a:txBody>
                    <a:bodyPr/>
                    <a:lstStyle/>
                    <a:p>
                      <a:pPr algn="r" fontAlgn="ctr"/>
                      <a:r>
                        <a:rPr lang="en-US" altLang="zh-TW" sz="1200" b="1" i="0" u="none" strike="noStrike" dirty="0" smtClean="0">
                          <a:solidFill>
                            <a:schemeClr val="bg1"/>
                          </a:solidFill>
                          <a:effectLst/>
                          <a:latin typeface="微軟正黑體" panose="020B0604030504040204" pitchFamily="34" charset="-120"/>
                          <a:ea typeface="微軟正黑體" panose="020B0604030504040204" pitchFamily="34" charset="-120"/>
                        </a:rPr>
                        <a:t>27.99%</a:t>
                      </a:r>
                      <a:endPar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0" marR="72000" marT="0" marB="0" anchor="ctr">
                    <a:lnR w="38100" cap="flat" cmpd="sng" algn="ctr">
                      <a:solidFill>
                        <a:srgbClr val="CDEBFF"/>
                      </a:solidFill>
                      <a:prstDash val="solid"/>
                      <a:round/>
                      <a:headEnd type="none" w="med" len="med"/>
                      <a:tailEnd type="none" w="med" len="med"/>
                    </a:lnR>
                    <a:solidFill>
                      <a:srgbClr val="00B0F0"/>
                    </a:solidFill>
                  </a:tcPr>
                </a:tc>
              </a:tr>
              <a:tr h="233143">
                <a:tc>
                  <a:txBody>
                    <a:bodyPr/>
                    <a:lstStyle/>
                    <a:p>
                      <a:pPr algn="ctr" fontAlgn="ctr"/>
                      <a:r>
                        <a:rPr lang="zh-TW" altLang="en-US" sz="1200" b="1" u="none" strike="noStrike" dirty="0">
                          <a:solidFill>
                            <a:schemeClr val="bg1"/>
                          </a:solidFill>
                          <a:effectLst/>
                          <a:latin typeface="微軟正黑體" panose="020B0604030504040204" pitchFamily="34" charset="-120"/>
                          <a:ea typeface="微軟正黑體" panose="020B0604030504040204" pitchFamily="34" charset="-120"/>
                        </a:rPr>
                        <a:t>資產總額</a:t>
                      </a:r>
                      <a:endPar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6628" marR="6628" marT="6628" marB="0" anchor="ctr">
                    <a:lnL w="38100" cap="flat" cmpd="sng" algn="ctr">
                      <a:solidFill>
                        <a:srgbClr val="CDEBFF"/>
                      </a:solidFill>
                      <a:prstDash val="solid"/>
                      <a:round/>
                      <a:headEnd type="none" w="med" len="med"/>
                      <a:tailEnd type="none" w="med" len="med"/>
                    </a:lnL>
                    <a:lnB w="38100" cap="flat" cmpd="sng" algn="ctr">
                      <a:solidFill>
                        <a:srgbClr val="CDEBFF"/>
                      </a:solidFill>
                      <a:prstDash val="solid"/>
                      <a:round/>
                      <a:headEnd type="none" w="med" len="med"/>
                      <a:tailEnd type="none" w="med" len="med"/>
                    </a:lnB>
                    <a:solidFill>
                      <a:srgbClr val="00B0F0"/>
                    </a:solidFill>
                  </a:tcPr>
                </a:tc>
                <a:tc>
                  <a:txBody>
                    <a:bodyPr/>
                    <a:lstStyle/>
                    <a:p>
                      <a:pPr algn="r" fontAlgn="ctr"/>
                      <a:r>
                        <a:rPr lang="en-US" altLang="zh-TW" sz="1200" b="1" u="none" strike="noStrike" dirty="0" smtClean="0">
                          <a:solidFill>
                            <a:schemeClr val="bg1"/>
                          </a:solidFill>
                          <a:effectLst/>
                          <a:latin typeface="微軟正黑體" panose="020B0604030504040204" pitchFamily="34" charset="-120"/>
                          <a:ea typeface="微軟正黑體" panose="020B0604030504040204" pitchFamily="34" charset="-120"/>
                        </a:rPr>
                        <a:t>19,138,852</a:t>
                      </a:r>
                      <a:endPar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6628" marR="72000" marT="6628" marB="0" anchor="ctr">
                    <a:lnB w="38100" cap="flat" cmpd="sng" algn="ctr">
                      <a:solidFill>
                        <a:srgbClr val="CDEBFF"/>
                      </a:solidFill>
                      <a:prstDash val="solid"/>
                      <a:round/>
                      <a:headEnd type="none" w="med" len="med"/>
                      <a:tailEnd type="none" w="med" len="med"/>
                    </a:lnB>
                    <a:solidFill>
                      <a:srgbClr val="00B0F0"/>
                    </a:solidFill>
                  </a:tcPr>
                </a:tc>
                <a:tc>
                  <a:txBody>
                    <a:bodyPr/>
                    <a:lstStyle/>
                    <a:p>
                      <a:pPr algn="r" fontAlgn="ctr"/>
                      <a:r>
                        <a:rPr lang="en-US" altLang="zh-TW" sz="1200" b="1" u="none" strike="noStrike" dirty="0">
                          <a:solidFill>
                            <a:schemeClr val="bg1"/>
                          </a:solidFill>
                          <a:effectLst/>
                          <a:latin typeface="微軟正黑體" panose="020B0604030504040204" pitchFamily="34" charset="-120"/>
                          <a:ea typeface="微軟正黑體" panose="020B0604030504040204" pitchFamily="34" charset="-120"/>
                        </a:rPr>
                        <a:t>100.00%</a:t>
                      </a:r>
                      <a:endPar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6628" marR="72000" marT="6628" marB="0" anchor="ctr">
                    <a:lnB w="38100" cap="flat" cmpd="sng" algn="ctr">
                      <a:solidFill>
                        <a:srgbClr val="CDEBFF"/>
                      </a:solidFill>
                      <a:prstDash val="solid"/>
                      <a:round/>
                      <a:headEnd type="none" w="med" len="med"/>
                      <a:tailEnd type="none" w="med" len="med"/>
                    </a:lnB>
                    <a:solidFill>
                      <a:srgbClr val="00B0F0"/>
                    </a:solidFill>
                  </a:tcPr>
                </a:tc>
                <a:tc>
                  <a:txBody>
                    <a:bodyPr/>
                    <a:lstStyle/>
                    <a:p>
                      <a:pPr algn="ctr" fontAlgn="ctr"/>
                      <a:r>
                        <a:rPr lang="zh-TW" altLang="en-US" sz="1200" b="1" u="none" strike="noStrike" dirty="0">
                          <a:solidFill>
                            <a:schemeClr val="bg1"/>
                          </a:solidFill>
                          <a:effectLst/>
                          <a:latin typeface="微軟正黑體" panose="020B0604030504040204" pitchFamily="34" charset="-120"/>
                          <a:ea typeface="微軟正黑體" panose="020B0604030504040204" pitchFamily="34" charset="-120"/>
                        </a:rPr>
                        <a:t>負債及權益總額</a:t>
                      </a:r>
                      <a:endPar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6628" marR="6628" marT="6628" marB="0" anchor="ctr">
                    <a:lnB w="38100" cap="flat" cmpd="sng" algn="ctr">
                      <a:solidFill>
                        <a:srgbClr val="CDEBFF"/>
                      </a:solidFill>
                      <a:prstDash val="solid"/>
                      <a:round/>
                      <a:headEnd type="none" w="med" len="med"/>
                      <a:tailEnd type="none" w="med" len="med"/>
                    </a:lnB>
                    <a:solidFill>
                      <a:srgbClr val="00B0F0"/>
                    </a:solidFill>
                  </a:tcPr>
                </a:tc>
                <a:tc>
                  <a:txBody>
                    <a:bodyPr/>
                    <a:lstStyle/>
                    <a:p>
                      <a:pPr algn="r" fontAlgn="ctr"/>
                      <a:r>
                        <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rPr>
                        <a:t>19,138,852 </a:t>
                      </a:r>
                    </a:p>
                  </a:txBody>
                  <a:tcPr marL="0" marR="72000" marT="0" marB="0" anchor="ctr">
                    <a:lnB w="38100" cap="flat" cmpd="sng" algn="ctr">
                      <a:solidFill>
                        <a:srgbClr val="CDEBFF"/>
                      </a:solidFill>
                      <a:prstDash val="solid"/>
                      <a:round/>
                      <a:headEnd type="none" w="med" len="med"/>
                      <a:tailEnd type="none" w="med" len="med"/>
                    </a:lnB>
                    <a:solidFill>
                      <a:srgbClr val="00B0F0"/>
                    </a:solidFill>
                  </a:tcPr>
                </a:tc>
                <a:tc>
                  <a:txBody>
                    <a:bodyPr/>
                    <a:lstStyle/>
                    <a:p>
                      <a:pPr algn="r" fontAlgn="ctr"/>
                      <a:r>
                        <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rPr>
                        <a:t>100.00%</a:t>
                      </a:r>
                    </a:p>
                  </a:txBody>
                  <a:tcPr marL="0" marR="72000" marT="0" marB="0" anchor="ctr">
                    <a:lnR w="38100" cap="flat" cmpd="sng" algn="ctr">
                      <a:solidFill>
                        <a:srgbClr val="CDEBFF"/>
                      </a:solidFill>
                      <a:prstDash val="solid"/>
                      <a:round/>
                      <a:headEnd type="none" w="med" len="med"/>
                      <a:tailEnd type="none" w="med" len="med"/>
                    </a:lnR>
                    <a:lnB w="38100" cap="flat" cmpd="sng" algn="ctr">
                      <a:solidFill>
                        <a:srgbClr val="CDEBFF"/>
                      </a:solidFill>
                      <a:prstDash val="solid"/>
                      <a:round/>
                      <a:headEnd type="none" w="med" len="med"/>
                      <a:tailEnd type="none" w="med" len="med"/>
                    </a:lnB>
                    <a:solidFill>
                      <a:srgbClr val="00B0F0"/>
                    </a:solidFill>
                  </a:tcPr>
                </a:tc>
              </a:tr>
            </a:tbl>
          </a:graphicData>
        </a:graphic>
      </p:graphicFrame>
      <p:sp>
        <p:nvSpPr>
          <p:cNvPr id="6" name="文字方塊 5"/>
          <p:cNvSpPr txBox="1"/>
          <p:nvPr/>
        </p:nvSpPr>
        <p:spPr>
          <a:xfrm>
            <a:off x="7092280" y="1578278"/>
            <a:ext cx="1620957" cy="338554"/>
          </a:xfrm>
          <a:prstGeom prst="rect">
            <a:avLst/>
          </a:prstGeom>
          <a:noFill/>
        </p:spPr>
        <p:txBody>
          <a:bodyPr wrap="none" rtlCol="0">
            <a:spAutoFit/>
          </a:bodyPr>
          <a:lstStyle/>
          <a:p>
            <a:pPr algn="r"/>
            <a:r>
              <a:rPr lang="zh-TW" altLang="en-US" sz="1600" b="1" dirty="0" smtClean="0">
                <a:solidFill>
                  <a:srgbClr val="777777"/>
                </a:solidFill>
                <a:latin typeface="微軟正黑體" pitchFamily="34" charset="-120"/>
                <a:ea typeface="微軟正黑體" pitchFamily="34" charset="-120"/>
              </a:rPr>
              <a:t>單位：千元；％</a:t>
            </a:r>
            <a:endParaRPr lang="zh-TW" altLang="en-US" sz="1600" b="1" dirty="0">
              <a:solidFill>
                <a:srgbClr val="777777"/>
              </a:solidFill>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800" decel="100000"/>
                                        <p:tgtEl>
                                          <p:spTgt spid="6"/>
                                        </p:tgtEl>
                                      </p:cBhvr>
                                    </p:animEffect>
                                    <p:anim calcmode="lin" valueType="num">
                                      <p:cBhvr>
                                        <p:cTn id="13" dur="800" decel="100000" fill="hold"/>
                                        <p:tgtEl>
                                          <p:spTgt spid="6"/>
                                        </p:tgtEl>
                                        <p:attrNameLst>
                                          <p:attrName>style.rotation</p:attrName>
                                        </p:attrNameLst>
                                      </p:cBhvr>
                                      <p:tavLst>
                                        <p:tav tm="0">
                                          <p:val>
                                            <p:fltVal val="-90"/>
                                          </p:val>
                                        </p:tav>
                                        <p:tav tm="100000">
                                          <p:val>
                                            <p:fltVal val="0"/>
                                          </p:val>
                                        </p:tav>
                                      </p:tavLst>
                                    </p:anim>
                                    <p:anim calcmode="lin" valueType="num">
                                      <p:cBhvr>
                                        <p:cTn id="14" dur="800" decel="100000" fill="hold"/>
                                        <p:tgtEl>
                                          <p:spTgt spid="6"/>
                                        </p:tgtEl>
                                        <p:attrNameLst>
                                          <p:attrName>ppt_x</p:attrName>
                                        </p:attrNameLst>
                                      </p:cBhvr>
                                      <p:tavLst>
                                        <p:tav tm="0">
                                          <p:val>
                                            <p:strVal val="#ppt_x+0.4"/>
                                          </p:val>
                                        </p:tav>
                                        <p:tav tm="100000">
                                          <p:val>
                                            <p:strVal val="#ppt_x-0.05"/>
                                          </p:val>
                                        </p:tav>
                                      </p:tavLst>
                                    </p:anim>
                                    <p:anim calcmode="lin" valueType="num">
                                      <p:cBhvr>
                                        <p:cTn id="15" dur="800" decel="100000" fill="hold"/>
                                        <p:tgtEl>
                                          <p:spTgt spid="6"/>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b="1" dirty="0" smtClean="0">
                <a:effectLst/>
              </a:rPr>
              <a:t>免責聲明</a:t>
            </a:r>
            <a:endParaRPr lang="zh-TW" altLang="en-US" b="1" dirty="0">
              <a:effectLst/>
            </a:endParaRPr>
          </a:p>
        </p:txBody>
      </p:sp>
      <p:sp>
        <p:nvSpPr>
          <p:cNvPr id="6" name="內容版面配置區 5"/>
          <p:cNvSpPr>
            <a:spLocks noGrp="1"/>
          </p:cNvSpPr>
          <p:nvPr>
            <p:ph idx="1"/>
          </p:nvPr>
        </p:nvSpPr>
        <p:spPr/>
        <p:txBody>
          <a:bodyPr>
            <a:normAutofit/>
          </a:bodyPr>
          <a:lstStyle/>
          <a:p>
            <a:r>
              <a:rPr lang="zh-TW" altLang="en-US" sz="2000" b="1" dirty="0" smtClean="0"/>
              <a:t>本份簡報由旺旺友聯產險提供，使用者在閱讀簡報資訊同時，應參考旺旺友聯產險向主管機關所申報公開且完整的各項財務業務訊息，我們會盡力確保簡報內容的正確性、完整性與精確度，但旺旺友聯並不保證所有資料皆準確無誤，簡報公開後，我們亦不負有因情事變更而即時修正相關內容義務。</a:t>
            </a:r>
          </a:p>
          <a:p>
            <a:r>
              <a:rPr lang="zh-TW" altLang="en-US" sz="2000" b="1" dirty="0" smtClean="0"/>
              <a:t>本份簡報可能包含前瞻性陳述。任何非歷史資料，包括公司經營策略、營運計劃與未來展望等皆屬前瞻性陳述範疇，而前瞻性陳述本身的不確定性、風險、假設或其他因素如：法規變化、競爭環境、科技發展、經濟情勢與經營上的改變等，皆有可能導致公司實際營運結果與簡報陳述有重大差異。</a:t>
            </a:r>
          </a:p>
          <a:p>
            <a:r>
              <a:rPr lang="zh-TW" altLang="en-US" sz="2000" b="1" dirty="0" smtClean="0"/>
              <a:t>本文件不得視為買賣本公司有價證券之要約或要約之引導。</a:t>
            </a:r>
            <a:endParaRPr lang="zh-TW" altLang="en-US" sz="2000" b="1" dirty="0"/>
          </a:p>
        </p:txBody>
      </p:sp>
      <p:sp>
        <p:nvSpPr>
          <p:cNvPr id="7" name="投影片編號版面配置區 6"/>
          <p:cNvSpPr>
            <a:spLocks noGrp="1"/>
          </p:cNvSpPr>
          <p:nvPr>
            <p:ph type="sldNum" sz="quarter" idx="4"/>
          </p:nvPr>
        </p:nvSpPr>
        <p:spPr/>
        <p:txBody>
          <a:bodyPr/>
          <a:lstStyle/>
          <a:p>
            <a:fld id="{D6E2819F-D66F-40B7-8515-ABD9D38670DF}" type="slidenum">
              <a:rPr lang="en-US" altLang="zh-TW" smtClean="0"/>
              <a:pPr/>
              <a:t>2</a:t>
            </a:fld>
            <a:endParaRPr lang="en-US" altLang="zh-TW"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dirty="0" smtClean="0"/>
              <a:t>資本適足率</a:t>
            </a:r>
            <a:r>
              <a:rPr lang="en-US" altLang="zh-TW" sz="3200" dirty="0" smtClean="0"/>
              <a:t>(RBC%)</a:t>
            </a:r>
            <a:endParaRPr lang="zh-TW" altLang="en-US" sz="3200" dirty="0"/>
          </a:p>
        </p:txBody>
      </p:sp>
      <p:sp>
        <p:nvSpPr>
          <p:cNvPr id="4" name="投影片編號版面配置區 3"/>
          <p:cNvSpPr>
            <a:spLocks noGrp="1"/>
          </p:cNvSpPr>
          <p:nvPr>
            <p:ph type="sldNum" sz="quarter" idx="4"/>
          </p:nvPr>
        </p:nvSpPr>
        <p:spPr/>
        <p:txBody>
          <a:bodyPr/>
          <a:lstStyle/>
          <a:p>
            <a:fld id="{D6E2819F-D66F-40B7-8515-ABD9D38670DF}" type="slidenum">
              <a:rPr lang="en-US" altLang="zh-TW" smtClean="0"/>
              <a:pPr/>
              <a:t>20</a:t>
            </a:fld>
            <a:endParaRPr lang="en-US" altLang="zh-TW" dirty="0"/>
          </a:p>
        </p:txBody>
      </p:sp>
      <p:graphicFrame>
        <p:nvGraphicFramePr>
          <p:cNvPr id="6" name="圖表 5"/>
          <p:cNvGraphicFramePr>
            <a:graphicFrameLocks/>
          </p:cNvGraphicFramePr>
          <p:nvPr>
            <p:extLst>
              <p:ext uri="{D42A27DB-BD31-4B8C-83A1-F6EECF244321}">
                <p14:modId xmlns:p14="http://schemas.microsoft.com/office/powerpoint/2010/main" val="1633122342"/>
              </p:ext>
            </p:extLst>
          </p:nvPr>
        </p:nvGraphicFramePr>
        <p:xfrm>
          <a:off x="972000" y="1980000"/>
          <a:ext cx="7200000" cy="360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4"/>
          <p:cNvSpPr>
            <a:spLocks noGrp="1"/>
          </p:cNvSpPr>
          <p:nvPr>
            <p:ph type="title"/>
          </p:nvPr>
        </p:nvSpPr>
        <p:spPr bwMode="auto">
          <a:xfrm>
            <a:off x="722313" y="2276475"/>
            <a:ext cx="7772400" cy="1362075"/>
          </a:xfrm>
        </p:spPr>
        <p:txBody>
          <a:bodyPr wrap="square" numCol="1" anchorCtr="0" compatLnSpc="1">
            <a:prstTxWarp prst="textNoShape">
              <a:avLst/>
            </a:prstTxWarp>
          </a:bodyPr>
          <a:lstStyle/>
          <a:p>
            <a:r>
              <a:rPr sz="7200" smtClean="0"/>
              <a:t>   企業永續</a:t>
            </a:r>
          </a:p>
        </p:txBody>
      </p:sp>
      <p:sp>
        <p:nvSpPr>
          <p:cNvPr id="7171" name="投影片編號版面配置區 3"/>
          <p:cNvSpPr>
            <a:spLocks noGrp="1"/>
          </p:cNvSpPr>
          <p:nvPr>
            <p:ph type="sldNum" sz="quarter" idx="4294967295"/>
          </p:nvPr>
        </p:nvSpPr>
        <p:spPr bwMode="auto">
          <a:xfrm>
            <a:off x="6553200" y="6524625"/>
            <a:ext cx="2133600" cy="288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b="1">
                <a:solidFill>
                  <a:srgbClr val="7F7F7F"/>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b="1">
                <a:solidFill>
                  <a:srgbClr val="7F7F7F"/>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b="1">
                <a:solidFill>
                  <a:srgbClr val="7F7F7F"/>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9pPr>
          </a:lstStyle>
          <a:p>
            <a:pPr>
              <a:spcBef>
                <a:spcPct val="0"/>
              </a:spcBef>
              <a:buFontTx/>
              <a:buNone/>
            </a:pPr>
            <a:fld id="{5FC16F23-016C-469C-B2C7-1F0A4099C3A7}" type="slidenum">
              <a:rPr lang="en-US" altLang="zh-TW" sz="1200" b="0" smtClean="0">
                <a:solidFill>
                  <a:schemeClr val="bg1"/>
                </a:solidFill>
                <a:latin typeface="Calibri" panose="020F0502020204030204" pitchFamily="34" charset="0"/>
                <a:ea typeface="新細明體" panose="02020500000000000000" pitchFamily="18" charset="-120"/>
              </a:rPr>
              <a:pPr>
                <a:spcBef>
                  <a:spcPct val="0"/>
                </a:spcBef>
                <a:buFontTx/>
                <a:buNone/>
              </a:pPr>
              <a:t>21</a:t>
            </a:fld>
            <a:endParaRPr lang="en-US" altLang="zh-TW" sz="1200" b="0" smtClean="0">
              <a:solidFill>
                <a:schemeClr val="bg1"/>
              </a:solidFill>
              <a:latin typeface="Calibri" panose="020F0502020204030204" pitchFamily="34" charset="0"/>
              <a:ea typeface="新細明體" panose="02020500000000000000" pitchFamily="18" charset="-120"/>
            </a:endParaRPr>
          </a:p>
        </p:txBody>
      </p:sp>
      <p:pic>
        <p:nvPicPr>
          <p:cNvPr id="7172" name="圖片 5" descr="地球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133600"/>
            <a:ext cx="1201738"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858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編號版面配置區 3"/>
          <p:cNvSpPr>
            <a:spLocks noGrp="1"/>
          </p:cNvSpPr>
          <p:nvPr>
            <p:ph type="sldNum" sz="quarter" idx="4294967295"/>
          </p:nvPr>
        </p:nvSpPr>
        <p:spPr bwMode="auto">
          <a:xfrm>
            <a:off x="6553200" y="6524625"/>
            <a:ext cx="2133600" cy="288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b="1">
                <a:solidFill>
                  <a:srgbClr val="7F7F7F"/>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b="1">
                <a:solidFill>
                  <a:srgbClr val="7F7F7F"/>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b="1">
                <a:solidFill>
                  <a:srgbClr val="7F7F7F"/>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9pPr>
          </a:lstStyle>
          <a:p>
            <a:pPr>
              <a:spcBef>
                <a:spcPct val="0"/>
              </a:spcBef>
              <a:buFontTx/>
              <a:buNone/>
            </a:pPr>
            <a:fld id="{F29829D2-B70F-4B91-8655-6E007372B7E3}" type="slidenum">
              <a:rPr lang="en-US" altLang="zh-TW" sz="1200" b="0" smtClean="0">
                <a:solidFill>
                  <a:schemeClr val="bg1"/>
                </a:solidFill>
                <a:latin typeface="Calibri" panose="020F0502020204030204" pitchFamily="34" charset="0"/>
                <a:ea typeface="新細明體" panose="02020500000000000000" pitchFamily="18" charset="-120"/>
              </a:rPr>
              <a:pPr>
                <a:spcBef>
                  <a:spcPct val="0"/>
                </a:spcBef>
                <a:buFontTx/>
                <a:buNone/>
              </a:pPr>
              <a:t>22</a:t>
            </a:fld>
            <a:endParaRPr lang="en-US" altLang="zh-TW" sz="1200" b="0" smtClean="0">
              <a:solidFill>
                <a:schemeClr val="bg1"/>
              </a:solidFill>
              <a:latin typeface="Calibri" panose="020F0502020204030204" pitchFamily="34" charset="0"/>
              <a:ea typeface="新細明體" panose="02020500000000000000" pitchFamily="18" charset="-120"/>
            </a:endParaRPr>
          </a:p>
        </p:txBody>
      </p:sp>
      <p:graphicFrame>
        <p:nvGraphicFramePr>
          <p:cNvPr id="5" name="圖表 4"/>
          <p:cNvGraphicFramePr/>
          <p:nvPr/>
        </p:nvGraphicFramePr>
        <p:xfrm>
          <a:off x="1115616" y="836712"/>
          <a:ext cx="6598920" cy="5250180"/>
        </p:xfrm>
        <a:graphic>
          <a:graphicData uri="http://schemas.openxmlformats.org/drawingml/2006/chart">
            <c:chart xmlns:c="http://schemas.openxmlformats.org/drawingml/2006/chart" xmlns:r="http://schemas.openxmlformats.org/officeDocument/2006/relationships" r:id="rId2"/>
          </a:graphicData>
        </a:graphic>
      </p:graphicFrame>
      <p:sp>
        <p:nvSpPr>
          <p:cNvPr id="6" name="文字方塊 5"/>
          <p:cNvSpPr txBox="1"/>
          <p:nvPr/>
        </p:nvSpPr>
        <p:spPr>
          <a:xfrm>
            <a:off x="7019925" y="3357563"/>
            <a:ext cx="1800225" cy="954087"/>
          </a:xfrm>
          <a:prstGeom prst="rect">
            <a:avLst/>
          </a:prstGeom>
          <a:ln>
            <a:solidFill>
              <a:srgbClr val="A50F14"/>
            </a:solidFill>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kumimoji="0" lang="zh-TW" altLang="en-US" sz="1400" b="1" dirty="0">
                <a:solidFill>
                  <a:srgbClr val="A50F14"/>
                </a:solidFill>
                <a:latin typeface="標楷體" pitchFamily="65" charset="-120"/>
                <a:ea typeface="標楷體" pitchFamily="65" charset="-120"/>
              </a:rPr>
              <a:t>●微型保險推動</a:t>
            </a:r>
            <a:endParaRPr kumimoji="0" lang="en-US" altLang="zh-TW" sz="1400" b="1" dirty="0">
              <a:solidFill>
                <a:srgbClr val="A50F14"/>
              </a:solidFill>
              <a:latin typeface="標楷體" pitchFamily="65" charset="-120"/>
              <a:ea typeface="標楷體" pitchFamily="65" charset="-120"/>
            </a:endParaRPr>
          </a:p>
          <a:p>
            <a:pPr fontAlgn="auto">
              <a:spcBef>
                <a:spcPts val="0"/>
              </a:spcBef>
              <a:spcAft>
                <a:spcPts val="0"/>
              </a:spcAft>
              <a:defRPr/>
            </a:pPr>
            <a:r>
              <a:rPr kumimoji="0" lang="zh-TW" altLang="en-US" sz="1400" b="1" dirty="0">
                <a:solidFill>
                  <a:srgbClr val="A50F14"/>
                </a:solidFill>
                <a:latin typeface="標楷體" pitchFamily="65" charset="-120"/>
                <a:ea typeface="標楷體" pitchFamily="65" charset="-120"/>
              </a:rPr>
              <a:t>●回饋鄉里在地耕耘</a:t>
            </a:r>
            <a:endParaRPr kumimoji="0" lang="en-US" altLang="zh-TW" sz="1400" b="1" dirty="0">
              <a:solidFill>
                <a:srgbClr val="A50F14"/>
              </a:solidFill>
              <a:latin typeface="標楷體" pitchFamily="65" charset="-120"/>
              <a:ea typeface="標楷體" pitchFamily="65" charset="-120"/>
            </a:endParaRPr>
          </a:p>
          <a:p>
            <a:pPr fontAlgn="auto">
              <a:spcBef>
                <a:spcPts val="0"/>
              </a:spcBef>
              <a:spcAft>
                <a:spcPts val="0"/>
              </a:spcAft>
              <a:defRPr/>
            </a:pPr>
            <a:r>
              <a:rPr kumimoji="0" lang="zh-TW" altLang="en-US" sz="1400" b="1" dirty="0">
                <a:solidFill>
                  <a:srgbClr val="A50F14"/>
                </a:solidFill>
                <a:latin typeface="標楷體" pitchFamily="65" charset="-120"/>
                <a:ea typeface="標楷體" pitchFamily="65" charset="-120"/>
              </a:rPr>
              <a:t>●關懷社會旺愛無限</a:t>
            </a:r>
            <a:endParaRPr kumimoji="0" lang="en-US" altLang="zh-TW" sz="1400" b="1" dirty="0">
              <a:solidFill>
                <a:srgbClr val="A50F14"/>
              </a:solidFill>
              <a:latin typeface="標楷體" pitchFamily="65" charset="-120"/>
              <a:ea typeface="標楷體" pitchFamily="65" charset="-120"/>
            </a:endParaRPr>
          </a:p>
          <a:p>
            <a:pPr fontAlgn="auto">
              <a:spcBef>
                <a:spcPts val="0"/>
              </a:spcBef>
              <a:spcAft>
                <a:spcPts val="0"/>
              </a:spcAft>
              <a:defRPr/>
            </a:pPr>
            <a:r>
              <a:rPr kumimoji="0" lang="zh-TW" altLang="en-US" sz="1400" b="1" dirty="0">
                <a:solidFill>
                  <a:srgbClr val="A50F14"/>
                </a:solidFill>
                <a:latin typeface="標楷體" pitchFamily="65" charset="-120"/>
                <a:ea typeface="標楷體" pitchFamily="65" charset="-120"/>
              </a:rPr>
              <a:t>●組建志工實地參與</a:t>
            </a:r>
          </a:p>
        </p:txBody>
      </p:sp>
      <p:cxnSp>
        <p:nvCxnSpPr>
          <p:cNvPr id="7" name="直線接點 6"/>
          <p:cNvCxnSpPr/>
          <p:nvPr/>
        </p:nvCxnSpPr>
        <p:spPr>
          <a:xfrm flipV="1">
            <a:off x="6804025" y="3833813"/>
            <a:ext cx="215900" cy="26987"/>
          </a:xfrm>
          <a:prstGeom prst="line">
            <a:avLst/>
          </a:prstGeom>
          <a:ln w="19050">
            <a:solidFill>
              <a:srgbClr val="A50F14"/>
            </a:solidFill>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6516688" y="5229225"/>
            <a:ext cx="2016125" cy="954088"/>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a:spAutoFit/>
          </a:bodyPr>
          <a:lstStyle/>
          <a:p>
            <a:pPr fontAlgn="auto">
              <a:spcBef>
                <a:spcPts val="0"/>
              </a:spcBef>
              <a:spcAft>
                <a:spcPts val="0"/>
              </a:spcAft>
              <a:defRPr/>
            </a:pPr>
            <a:r>
              <a:rPr kumimoji="0" lang="zh-TW" altLang="en-US" sz="1400" b="1" dirty="0">
                <a:solidFill>
                  <a:schemeClr val="accent3">
                    <a:lumMod val="75000"/>
                  </a:schemeClr>
                </a:solidFill>
                <a:latin typeface="標楷體" pitchFamily="65" charset="-120"/>
                <a:ea typeface="標楷體" pitchFamily="65" charset="-120"/>
              </a:rPr>
              <a:t>●友善辦工職場</a:t>
            </a:r>
            <a:endParaRPr kumimoji="0" lang="en-US" altLang="zh-TW" sz="1400" b="1" dirty="0">
              <a:solidFill>
                <a:schemeClr val="accent3">
                  <a:lumMod val="75000"/>
                </a:schemeClr>
              </a:solidFill>
              <a:latin typeface="標楷體" pitchFamily="65" charset="-120"/>
              <a:ea typeface="標楷體" pitchFamily="65" charset="-120"/>
            </a:endParaRPr>
          </a:p>
          <a:p>
            <a:pPr fontAlgn="auto">
              <a:spcBef>
                <a:spcPts val="0"/>
              </a:spcBef>
              <a:spcAft>
                <a:spcPts val="0"/>
              </a:spcAft>
              <a:defRPr/>
            </a:pPr>
            <a:r>
              <a:rPr kumimoji="0" lang="zh-TW" altLang="en-US" sz="1400" b="1" dirty="0">
                <a:solidFill>
                  <a:schemeClr val="accent3">
                    <a:lumMod val="75000"/>
                  </a:schemeClr>
                </a:solidFill>
                <a:latin typeface="標楷體" pitchFamily="65" charset="-120"/>
                <a:ea typeface="標楷體" pitchFamily="65" charset="-120"/>
              </a:rPr>
              <a:t>●照明、空調節能減碳</a:t>
            </a:r>
            <a:endParaRPr kumimoji="0" lang="en-US" altLang="zh-TW" sz="1400" b="1" dirty="0">
              <a:solidFill>
                <a:schemeClr val="accent3">
                  <a:lumMod val="75000"/>
                </a:schemeClr>
              </a:solidFill>
              <a:latin typeface="標楷體" pitchFamily="65" charset="-120"/>
              <a:ea typeface="標楷體" pitchFamily="65" charset="-120"/>
            </a:endParaRPr>
          </a:p>
          <a:p>
            <a:pPr fontAlgn="auto">
              <a:spcBef>
                <a:spcPts val="0"/>
              </a:spcBef>
              <a:spcAft>
                <a:spcPts val="0"/>
              </a:spcAft>
              <a:defRPr/>
            </a:pPr>
            <a:r>
              <a:rPr kumimoji="0" lang="zh-TW" altLang="en-US" sz="1400" b="1" dirty="0">
                <a:solidFill>
                  <a:schemeClr val="accent3">
                    <a:lumMod val="75000"/>
                  </a:schemeClr>
                </a:solidFill>
                <a:latin typeface="標楷體" pitchFamily="65" charset="-120"/>
                <a:ea typeface="標楷體" pitchFamily="65" charset="-120"/>
              </a:rPr>
              <a:t>●數位保單推動無紙化</a:t>
            </a:r>
            <a:endParaRPr kumimoji="0" lang="en-US" altLang="zh-TW" sz="1400" b="1" dirty="0">
              <a:solidFill>
                <a:schemeClr val="accent3">
                  <a:lumMod val="75000"/>
                </a:schemeClr>
              </a:solidFill>
              <a:latin typeface="標楷體" pitchFamily="65" charset="-120"/>
              <a:ea typeface="標楷體" pitchFamily="65" charset="-120"/>
            </a:endParaRPr>
          </a:p>
          <a:p>
            <a:pPr fontAlgn="auto">
              <a:spcBef>
                <a:spcPts val="0"/>
              </a:spcBef>
              <a:spcAft>
                <a:spcPts val="0"/>
              </a:spcAft>
              <a:defRPr/>
            </a:pPr>
            <a:r>
              <a:rPr kumimoji="0" lang="zh-TW" altLang="en-US" sz="1400" b="1" dirty="0">
                <a:solidFill>
                  <a:schemeClr val="accent3">
                    <a:lumMod val="75000"/>
                  </a:schemeClr>
                </a:solidFill>
                <a:latin typeface="標楷體" pitchFamily="65" charset="-120"/>
                <a:ea typeface="標楷體" pitchFamily="65" charset="-120"/>
              </a:rPr>
              <a:t>●供應商環境評估</a:t>
            </a:r>
          </a:p>
        </p:txBody>
      </p:sp>
      <p:cxnSp>
        <p:nvCxnSpPr>
          <p:cNvPr id="10" name="直線接點 9"/>
          <p:cNvCxnSpPr/>
          <p:nvPr/>
        </p:nvCxnSpPr>
        <p:spPr>
          <a:xfrm flipV="1">
            <a:off x="6011863" y="5229225"/>
            <a:ext cx="504825" cy="144463"/>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1258888" y="5300663"/>
            <a:ext cx="1511300" cy="1385887"/>
          </a:xfrm>
          <a:prstGeom prst="rect">
            <a:avLst/>
          </a:prstGeom>
          <a:ln w="19050">
            <a:solidFill>
              <a:schemeClr val="accent4">
                <a:lumMod val="75000"/>
              </a:schemeClr>
            </a:solidFill>
          </a:ln>
        </p:spPr>
        <p:style>
          <a:lnRef idx="2">
            <a:schemeClr val="accent3"/>
          </a:lnRef>
          <a:fillRef idx="1">
            <a:schemeClr val="lt1"/>
          </a:fillRef>
          <a:effectRef idx="0">
            <a:schemeClr val="accent3"/>
          </a:effectRef>
          <a:fontRef idx="minor">
            <a:schemeClr val="dk1"/>
          </a:fontRef>
        </p:style>
        <p:txBody>
          <a:bodyPr>
            <a:spAutoFit/>
          </a:bodyPr>
          <a:lstStyle/>
          <a:p>
            <a:pPr fontAlgn="auto">
              <a:spcBef>
                <a:spcPts val="0"/>
              </a:spcBef>
              <a:spcAft>
                <a:spcPts val="0"/>
              </a:spcAft>
              <a:defRPr/>
            </a:pPr>
            <a:r>
              <a:rPr kumimoji="0" lang="zh-TW" altLang="en-US" sz="1400" b="1" dirty="0">
                <a:solidFill>
                  <a:schemeClr val="accent4">
                    <a:lumMod val="75000"/>
                  </a:schemeClr>
                </a:solidFill>
                <a:latin typeface="標楷體" pitchFamily="65" charset="-120"/>
                <a:ea typeface="標楷體" pitchFamily="65" charset="-120"/>
              </a:rPr>
              <a:t>●充分就業機會</a:t>
            </a:r>
            <a:endParaRPr kumimoji="0" lang="en-US" altLang="zh-TW" sz="1400" b="1" dirty="0">
              <a:solidFill>
                <a:schemeClr val="accent4">
                  <a:lumMod val="75000"/>
                </a:schemeClr>
              </a:solidFill>
              <a:latin typeface="標楷體" pitchFamily="65" charset="-120"/>
              <a:ea typeface="標楷體" pitchFamily="65" charset="-120"/>
            </a:endParaRPr>
          </a:p>
          <a:p>
            <a:pPr fontAlgn="auto">
              <a:spcBef>
                <a:spcPts val="0"/>
              </a:spcBef>
              <a:spcAft>
                <a:spcPts val="0"/>
              </a:spcAft>
              <a:defRPr/>
            </a:pPr>
            <a:r>
              <a:rPr kumimoji="0" lang="zh-TW" altLang="en-US" sz="1400" b="1" dirty="0">
                <a:solidFill>
                  <a:schemeClr val="accent4">
                    <a:lumMod val="75000"/>
                  </a:schemeClr>
                </a:solidFill>
                <a:latin typeface="標楷體" pitchFamily="65" charset="-120"/>
                <a:ea typeface="標楷體" pitchFamily="65" charset="-120"/>
              </a:rPr>
              <a:t>●重視勞資和諧</a:t>
            </a:r>
            <a:endParaRPr kumimoji="0" lang="en-US" altLang="zh-TW" sz="1400" b="1" dirty="0">
              <a:solidFill>
                <a:schemeClr val="accent4">
                  <a:lumMod val="75000"/>
                </a:schemeClr>
              </a:solidFill>
              <a:latin typeface="標楷體" pitchFamily="65" charset="-120"/>
              <a:ea typeface="標楷體" pitchFamily="65" charset="-120"/>
            </a:endParaRPr>
          </a:p>
          <a:p>
            <a:pPr fontAlgn="auto">
              <a:spcBef>
                <a:spcPts val="0"/>
              </a:spcBef>
              <a:spcAft>
                <a:spcPts val="0"/>
              </a:spcAft>
              <a:defRPr/>
            </a:pPr>
            <a:r>
              <a:rPr kumimoji="0" lang="zh-TW" altLang="en-US" sz="1400" b="1" dirty="0">
                <a:solidFill>
                  <a:schemeClr val="accent4">
                    <a:lumMod val="75000"/>
                  </a:schemeClr>
                </a:solidFill>
                <a:latin typeface="標楷體" pitchFamily="65" charset="-120"/>
                <a:ea typeface="標楷體" pitchFamily="65" charset="-120"/>
              </a:rPr>
              <a:t>●完善薪資結構</a:t>
            </a:r>
            <a:endParaRPr kumimoji="0" lang="en-US" altLang="zh-TW" sz="1400" b="1" dirty="0">
              <a:solidFill>
                <a:schemeClr val="accent4">
                  <a:lumMod val="75000"/>
                </a:schemeClr>
              </a:solidFill>
              <a:latin typeface="標楷體" pitchFamily="65" charset="-120"/>
              <a:ea typeface="標楷體" pitchFamily="65" charset="-120"/>
            </a:endParaRPr>
          </a:p>
          <a:p>
            <a:pPr fontAlgn="auto">
              <a:spcBef>
                <a:spcPts val="0"/>
              </a:spcBef>
              <a:spcAft>
                <a:spcPts val="0"/>
              </a:spcAft>
              <a:defRPr/>
            </a:pPr>
            <a:r>
              <a:rPr kumimoji="0" lang="zh-TW" altLang="en-US" sz="1400" b="1" dirty="0">
                <a:solidFill>
                  <a:schemeClr val="accent4">
                    <a:lumMod val="75000"/>
                  </a:schemeClr>
                </a:solidFill>
                <a:latin typeface="標楷體" pitchFamily="65" charset="-120"/>
                <a:ea typeface="標楷體" pitchFamily="65" charset="-120"/>
              </a:rPr>
              <a:t>●注重勞工安全</a:t>
            </a:r>
            <a:endParaRPr kumimoji="0" lang="en-US" altLang="zh-TW" sz="1400" b="1" dirty="0">
              <a:solidFill>
                <a:schemeClr val="accent4">
                  <a:lumMod val="75000"/>
                </a:schemeClr>
              </a:solidFill>
              <a:latin typeface="標楷體" pitchFamily="65" charset="-120"/>
              <a:ea typeface="標楷體" pitchFamily="65" charset="-120"/>
            </a:endParaRPr>
          </a:p>
          <a:p>
            <a:pPr fontAlgn="auto">
              <a:spcBef>
                <a:spcPts val="0"/>
              </a:spcBef>
              <a:spcAft>
                <a:spcPts val="0"/>
              </a:spcAft>
              <a:defRPr/>
            </a:pPr>
            <a:r>
              <a:rPr kumimoji="0" lang="zh-TW" altLang="en-US" sz="1400" b="1" dirty="0">
                <a:solidFill>
                  <a:schemeClr val="accent4">
                    <a:lumMod val="75000"/>
                  </a:schemeClr>
                </a:solidFill>
                <a:latin typeface="標楷體" pitchFamily="65" charset="-120"/>
                <a:ea typeface="標楷體" pitchFamily="65" charset="-120"/>
              </a:rPr>
              <a:t>●公平優質教育</a:t>
            </a:r>
            <a:endParaRPr kumimoji="0" lang="en-US" altLang="zh-TW" sz="1400" b="1" dirty="0">
              <a:solidFill>
                <a:schemeClr val="accent4">
                  <a:lumMod val="75000"/>
                </a:schemeClr>
              </a:solidFill>
              <a:latin typeface="標楷體" pitchFamily="65" charset="-120"/>
              <a:ea typeface="標楷體" pitchFamily="65" charset="-120"/>
            </a:endParaRPr>
          </a:p>
          <a:p>
            <a:pPr fontAlgn="auto">
              <a:spcBef>
                <a:spcPts val="0"/>
              </a:spcBef>
              <a:spcAft>
                <a:spcPts val="0"/>
              </a:spcAft>
              <a:defRPr/>
            </a:pPr>
            <a:r>
              <a:rPr kumimoji="0" lang="zh-TW" altLang="en-US" sz="1400" b="1" dirty="0">
                <a:solidFill>
                  <a:schemeClr val="accent4">
                    <a:lumMod val="75000"/>
                  </a:schemeClr>
                </a:solidFill>
                <a:latin typeface="標楷體" pitchFamily="65" charset="-120"/>
                <a:ea typeface="標楷體" pitchFamily="65" charset="-120"/>
              </a:rPr>
              <a:t>●兩性平等</a:t>
            </a:r>
          </a:p>
        </p:txBody>
      </p:sp>
      <p:cxnSp>
        <p:nvCxnSpPr>
          <p:cNvPr id="16" name="直線接點 15"/>
          <p:cNvCxnSpPr/>
          <p:nvPr/>
        </p:nvCxnSpPr>
        <p:spPr>
          <a:xfrm flipV="1">
            <a:off x="2771775" y="5445125"/>
            <a:ext cx="576263" cy="38735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107950" y="3429000"/>
            <a:ext cx="1800225" cy="738188"/>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p>
            <a:pPr fontAlgn="auto">
              <a:spcBef>
                <a:spcPts val="0"/>
              </a:spcBef>
              <a:spcAft>
                <a:spcPts val="0"/>
              </a:spcAft>
              <a:defRPr/>
            </a:pPr>
            <a:r>
              <a:rPr kumimoji="0" lang="zh-TW" altLang="en-US" sz="1400" b="1" dirty="0">
                <a:solidFill>
                  <a:schemeClr val="accent5">
                    <a:lumMod val="75000"/>
                  </a:schemeClr>
                </a:solidFill>
                <a:latin typeface="標楷體" pitchFamily="65" charset="-120"/>
                <a:ea typeface="標楷體" pitchFamily="65" charset="-120"/>
              </a:rPr>
              <a:t>●保護消費者權益</a:t>
            </a:r>
            <a:endParaRPr kumimoji="0" lang="en-US" altLang="zh-TW" sz="1400" b="1" dirty="0">
              <a:solidFill>
                <a:schemeClr val="accent5">
                  <a:lumMod val="75000"/>
                </a:schemeClr>
              </a:solidFill>
              <a:latin typeface="標楷體" pitchFamily="65" charset="-120"/>
              <a:ea typeface="標楷體" pitchFamily="65" charset="-120"/>
            </a:endParaRPr>
          </a:p>
          <a:p>
            <a:pPr fontAlgn="auto">
              <a:spcBef>
                <a:spcPts val="0"/>
              </a:spcBef>
              <a:spcAft>
                <a:spcPts val="0"/>
              </a:spcAft>
              <a:defRPr/>
            </a:pPr>
            <a:r>
              <a:rPr kumimoji="0" lang="zh-TW" altLang="en-US" sz="1400" b="1" dirty="0">
                <a:solidFill>
                  <a:schemeClr val="accent5">
                    <a:lumMod val="75000"/>
                  </a:schemeClr>
                </a:solidFill>
                <a:latin typeface="標楷體" pitchFamily="65" charset="-120"/>
                <a:ea typeface="標楷體" pitchFamily="65" charset="-120"/>
              </a:rPr>
              <a:t>●客戶申訴機制</a:t>
            </a:r>
            <a:endParaRPr kumimoji="0" lang="en-US" altLang="zh-TW" sz="1400" b="1" dirty="0">
              <a:solidFill>
                <a:schemeClr val="accent5">
                  <a:lumMod val="75000"/>
                </a:schemeClr>
              </a:solidFill>
              <a:latin typeface="標楷體" pitchFamily="65" charset="-120"/>
              <a:ea typeface="標楷體" pitchFamily="65" charset="-120"/>
            </a:endParaRPr>
          </a:p>
          <a:p>
            <a:pPr fontAlgn="auto">
              <a:spcBef>
                <a:spcPts val="0"/>
              </a:spcBef>
              <a:spcAft>
                <a:spcPts val="0"/>
              </a:spcAft>
              <a:defRPr/>
            </a:pPr>
            <a:r>
              <a:rPr kumimoji="0" lang="zh-TW" altLang="en-US" sz="1400" b="1" dirty="0">
                <a:solidFill>
                  <a:schemeClr val="accent5">
                    <a:lumMod val="75000"/>
                  </a:schemeClr>
                </a:solidFill>
                <a:latin typeface="標楷體" pitchFamily="65" charset="-120"/>
                <a:ea typeface="標楷體" pitchFamily="65" charset="-120"/>
              </a:rPr>
              <a:t>●資安控管保戶個資</a:t>
            </a:r>
            <a:endParaRPr kumimoji="0" lang="en-US" altLang="zh-TW" sz="1400" b="1" dirty="0">
              <a:solidFill>
                <a:schemeClr val="accent5">
                  <a:lumMod val="75000"/>
                </a:schemeClr>
              </a:solidFill>
              <a:latin typeface="標楷體" pitchFamily="65" charset="-120"/>
              <a:ea typeface="標楷體" pitchFamily="65" charset="-120"/>
            </a:endParaRPr>
          </a:p>
        </p:txBody>
      </p:sp>
      <p:cxnSp>
        <p:nvCxnSpPr>
          <p:cNvPr id="19" name="直線接點 18"/>
          <p:cNvCxnSpPr/>
          <p:nvPr/>
        </p:nvCxnSpPr>
        <p:spPr>
          <a:xfrm>
            <a:off x="1908175" y="3644900"/>
            <a:ext cx="360363" cy="0"/>
          </a:xfrm>
          <a:prstGeom prst="line">
            <a:avLst/>
          </a:prstGeom>
          <a:ln/>
        </p:spPr>
        <p:style>
          <a:lnRef idx="2">
            <a:schemeClr val="accent5"/>
          </a:lnRef>
          <a:fillRef idx="1">
            <a:schemeClr val="lt1"/>
          </a:fillRef>
          <a:effectRef idx="0">
            <a:schemeClr val="accent5"/>
          </a:effectRef>
          <a:fontRef idx="minor">
            <a:schemeClr val="dk1"/>
          </a:fontRef>
        </p:style>
      </p:cxnSp>
      <p:sp>
        <p:nvSpPr>
          <p:cNvPr id="21" name="文字方塊 20"/>
          <p:cNvSpPr txBox="1"/>
          <p:nvPr/>
        </p:nvSpPr>
        <p:spPr>
          <a:xfrm>
            <a:off x="611188" y="1341438"/>
            <a:ext cx="2089150" cy="523875"/>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p>
            <a:pPr fontAlgn="auto">
              <a:spcBef>
                <a:spcPts val="0"/>
              </a:spcBef>
              <a:spcAft>
                <a:spcPts val="0"/>
              </a:spcAft>
              <a:defRPr/>
            </a:pPr>
            <a:r>
              <a:rPr kumimoji="0" lang="zh-TW" altLang="en-US" sz="1400" b="1" dirty="0">
                <a:solidFill>
                  <a:schemeClr val="accent6">
                    <a:lumMod val="75000"/>
                  </a:schemeClr>
                </a:solidFill>
                <a:latin typeface="標楷體" pitchFamily="65" charset="-120"/>
                <a:ea typeface="標楷體" pitchFamily="65" charset="-120"/>
              </a:rPr>
              <a:t>●數位金融提升服務</a:t>
            </a:r>
            <a:endParaRPr kumimoji="0" lang="en-US" altLang="zh-TW" sz="1400" b="1" dirty="0">
              <a:solidFill>
                <a:schemeClr val="accent6">
                  <a:lumMod val="75000"/>
                </a:schemeClr>
              </a:solidFill>
              <a:latin typeface="標楷體" pitchFamily="65" charset="-120"/>
              <a:ea typeface="標楷體" pitchFamily="65" charset="-120"/>
            </a:endParaRPr>
          </a:p>
          <a:p>
            <a:pPr fontAlgn="auto">
              <a:spcBef>
                <a:spcPts val="0"/>
              </a:spcBef>
              <a:spcAft>
                <a:spcPts val="0"/>
              </a:spcAft>
              <a:defRPr/>
            </a:pPr>
            <a:r>
              <a:rPr kumimoji="0" lang="zh-TW" altLang="en-US" sz="1400" b="1" dirty="0">
                <a:solidFill>
                  <a:schemeClr val="accent6">
                    <a:lumMod val="75000"/>
                  </a:schemeClr>
                </a:solidFill>
                <a:latin typeface="標楷體" pitchFamily="65" charset="-120"/>
                <a:ea typeface="標楷體" pitchFamily="65" charset="-120"/>
              </a:rPr>
              <a:t>●開發可持續發展商品</a:t>
            </a:r>
            <a:endParaRPr kumimoji="0" lang="en-US" altLang="zh-TW" sz="1400" b="1" dirty="0">
              <a:solidFill>
                <a:schemeClr val="accent6">
                  <a:lumMod val="75000"/>
                </a:schemeClr>
              </a:solidFill>
              <a:latin typeface="標楷體" pitchFamily="65" charset="-120"/>
              <a:ea typeface="標楷體" pitchFamily="65" charset="-120"/>
            </a:endParaRPr>
          </a:p>
        </p:txBody>
      </p:sp>
      <p:cxnSp>
        <p:nvCxnSpPr>
          <p:cNvPr id="22" name="直線接點 21"/>
          <p:cNvCxnSpPr/>
          <p:nvPr/>
        </p:nvCxnSpPr>
        <p:spPr>
          <a:xfrm>
            <a:off x="2735263" y="1628775"/>
            <a:ext cx="396875" cy="144463"/>
          </a:xfrm>
          <a:prstGeom prst="line">
            <a:avLst/>
          </a:prstGeom>
          <a:ln/>
        </p:spPr>
        <p:style>
          <a:lnRef idx="2">
            <a:schemeClr val="accent6"/>
          </a:lnRef>
          <a:fillRef idx="1">
            <a:schemeClr val="lt1"/>
          </a:fillRef>
          <a:effectRef idx="0">
            <a:schemeClr val="accent6"/>
          </a:effectRef>
          <a:fontRef idx="minor">
            <a:schemeClr val="dk1"/>
          </a:fontRef>
        </p:style>
      </p:cxnSp>
      <p:sp>
        <p:nvSpPr>
          <p:cNvPr id="24" name="文字方塊 23"/>
          <p:cNvSpPr txBox="1"/>
          <p:nvPr/>
        </p:nvSpPr>
        <p:spPr>
          <a:xfrm>
            <a:off x="6443663" y="981075"/>
            <a:ext cx="1800225" cy="954088"/>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kumimoji="0" lang="zh-TW" altLang="en-US" sz="1400" b="1" dirty="0">
                <a:solidFill>
                  <a:schemeClr val="accent1">
                    <a:lumMod val="75000"/>
                  </a:schemeClr>
                </a:solidFill>
                <a:latin typeface="標楷體" pitchFamily="65" charset="-120"/>
                <a:ea typeface="標楷體" pitchFamily="65" charset="-120"/>
              </a:rPr>
              <a:t>●多元董事會</a:t>
            </a:r>
            <a:endParaRPr kumimoji="0" lang="en-US" altLang="zh-TW" sz="1400" b="1" dirty="0">
              <a:solidFill>
                <a:schemeClr val="accent1">
                  <a:lumMod val="75000"/>
                </a:schemeClr>
              </a:solidFill>
              <a:latin typeface="標楷體" pitchFamily="65" charset="-120"/>
              <a:ea typeface="標楷體" pitchFamily="65" charset="-120"/>
            </a:endParaRPr>
          </a:p>
          <a:p>
            <a:pPr fontAlgn="auto">
              <a:spcBef>
                <a:spcPts val="0"/>
              </a:spcBef>
              <a:spcAft>
                <a:spcPts val="0"/>
              </a:spcAft>
              <a:defRPr/>
            </a:pPr>
            <a:r>
              <a:rPr kumimoji="0" lang="zh-TW" altLang="en-US" sz="1400" b="1" dirty="0">
                <a:solidFill>
                  <a:schemeClr val="accent1">
                    <a:lumMod val="75000"/>
                  </a:schemeClr>
                </a:solidFill>
                <a:latin typeface="標楷體" pitchFamily="65" charset="-120"/>
                <a:ea typeface="標楷體" pitchFamily="65" charset="-120"/>
              </a:rPr>
              <a:t>●各項法規遵循</a:t>
            </a:r>
            <a:endParaRPr kumimoji="0" lang="en-US" altLang="zh-TW" sz="1400" b="1" dirty="0">
              <a:solidFill>
                <a:schemeClr val="accent1">
                  <a:lumMod val="75000"/>
                </a:schemeClr>
              </a:solidFill>
              <a:latin typeface="標楷體" pitchFamily="65" charset="-120"/>
              <a:ea typeface="標楷體" pitchFamily="65" charset="-120"/>
            </a:endParaRPr>
          </a:p>
          <a:p>
            <a:pPr fontAlgn="auto">
              <a:spcBef>
                <a:spcPts val="0"/>
              </a:spcBef>
              <a:spcAft>
                <a:spcPts val="0"/>
              </a:spcAft>
              <a:defRPr/>
            </a:pPr>
            <a:r>
              <a:rPr kumimoji="0" lang="zh-TW" altLang="en-US" sz="1400" b="1" dirty="0">
                <a:solidFill>
                  <a:schemeClr val="accent1">
                    <a:lumMod val="75000"/>
                  </a:schemeClr>
                </a:solidFill>
                <a:latin typeface="標楷體" pitchFamily="65" charset="-120"/>
                <a:ea typeface="標楷體" pitchFamily="65" charset="-120"/>
              </a:rPr>
              <a:t>●洗錢防制打擊資恐</a:t>
            </a:r>
            <a:endParaRPr kumimoji="0" lang="en-US" altLang="zh-TW" sz="1400" b="1" dirty="0">
              <a:solidFill>
                <a:schemeClr val="accent1">
                  <a:lumMod val="75000"/>
                </a:schemeClr>
              </a:solidFill>
              <a:latin typeface="標楷體" pitchFamily="65" charset="-120"/>
              <a:ea typeface="標楷體" pitchFamily="65" charset="-120"/>
            </a:endParaRPr>
          </a:p>
          <a:p>
            <a:pPr fontAlgn="auto">
              <a:spcBef>
                <a:spcPts val="0"/>
              </a:spcBef>
              <a:spcAft>
                <a:spcPts val="0"/>
              </a:spcAft>
              <a:defRPr/>
            </a:pPr>
            <a:r>
              <a:rPr kumimoji="0" lang="zh-TW" altLang="en-US" sz="1400" b="1" dirty="0">
                <a:solidFill>
                  <a:schemeClr val="accent1">
                    <a:lumMod val="75000"/>
                  </a:schemeClr>
                </a:solidFill>
                <a:latin typeface="標楷體" pitchFamily="65" charset="-120"/>
                <a:ea typeface="標楷體" pitchFamily="65" charset="-120"/>
              </a:rPr>
              <a:t>●公平待客原則</a:t>
            </a:r>
          </a:p>
        </p:txBody>
      </p:sp>
      <p:cxnSp>
        <p:nvCxnSpPr>
          <p:cNvPr id="25" name="直線接點 24"/>
          <p:cNvCxnSpPr/>
          <p:nvPr/>
        </p:nvCxnSpPr>
        <p:spPr>
          <a:xfrm flipV="1">
            <a:off x="6011863" y="1557338"/>
            <a:ext cx="431800" cy="287337"/>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208" name="標題 12"/>
          <p:cNvSpPr>
            <a:spLocks noGrp="1"/>
          </p:cNvSpPr>
          <p:nvPr>
            <p:ph type="title"/>
          </p:nvPr>
        </p:nvSpPr>
        <p:spPr bwMode="auto">
          <a:xfrm>
            <a:off x="169863" y="484188"/>
            <a:ext cx="3538537" cy="576262"/>
          </a:xfrm>
        </p:spPr>
        <p:txBody>
          <a:bodyPr wrap="square" numCol="1" anchorCtr="0" compatLnSpc="1">
            <a:prstTxWarp prst="textNoShape">
              <a:avLst/>
            </a:prstTxWarp>
          </a:bodyPr>
          <a:lstStyle/>
          <a:p>
            <a:pPr eaLnBrk="1" hangingPunct="1"/>
            <a:r>
              <a:rPr lang="zh-TW" altLang="en-US" smtClean="0">
                <a:solidFill>
                  <a:srgbClr val="A50F14"/>
                </a:solidFill>
              </a:rPr>
              <a:t>永續發展推廣</a:t>
            </a:r>
          </a:p>
        </p:txBody>
      </p:sp>
    </p:spTree>
    <p:extLst>
      <p:ext uri="{BB962C8B-B14F-4D97-AF65-F5344CB8AC3E}">
        <p14:creationId xmlns:p14="http://schemas.microsoft.com/office/powerpoint/2010/main" val="1196645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5"/>
          <p:cNvSpPr>
            <a:spLocks noGrp="1"/>
          </p:cNvSpPr>
          <p:nvPr>
            <p:ph type="title"/>
          </p:nvPr>
        </p:nvSpPr>
        <p:spPr bwMode="auto">
          <a:xfrm>
            <a:off x="457200" y="908050"/>
            <a:ext cx="8229600" cy="865188"/>
          </a:xfrm>
        </p:spPr>
        <p:txBody>
          <a:bodyPr wrap="square" numCol="1" anchorCtr="0" compatLnSpc="1">
            <a:prstTxWarp prst="textNoShape">
              <a:avLst/>
            </a:prstTxWarp>
          </a:bodyPr>
          <a:lstStyle/>
          <a:p>
            <a:pPr eaLnBrk="1" hangingPunct="1"/>
            <a:r>
              <a:rPr lang="zh-TW" altLang="en-US" smtClean="0"/>
              <a:t>公司治理</a:t>
            </a:r>
          </a:p>
        </p:txBody>
      </p:sp>
      <p:sp>
        <p:nvSpPr>
          <p:cNvPr id="9219" name="內容版面配置區 6"/>
          <p:cNvSpPr>
            <a:spLocks noGrp="1"/>
          </p:cNvSpPr>
          <p:nvPr>
            <p:ph idx="1"/>
          </p:nvPr>
        </p:nvSpPr>
        <p:spPr>
          <a:xfrm>
            <a:off x="457200" y="1844675"/>
            <a:ext cx="8229600" cy="4281488"/>
          </a:xfrm>
        </p:spPr>
        <p:txBody>
          <a:bodyPr/>
          <a:lstStyle/>
          <a:p>
            <a:pPr eaLnBrk="1" hangingPunct="1">
              <a:buFontTx/>
              <a:buBlip>
                <a:blip r:embed="rId2"/>
              </a:buBlip>
              <a:tabLst>
                <a:tab pos="4657725" algn="l"/>
                <a:tab pos="6276975" algn="l"/>
              </a:tabLst>
            </a:pPr>
            <a:r>
              <a:rPr lang="zh-TW" altLang="en-US" sz="2400" smtClean="0"/>
              <a:t>美國標準普爾</a:t>
            </a:r>
            <a:r>
              <a:rPr lang="en-US" altLang="zh-TW" sz="2400" smtClean="0">
                <a:latin typeface="Tahoma" panose="020B0604030504040204" pitchFamily="34" charset="0"/>
                <a:cs typeface="Tahoma" panose="020B0604030504040204" pitchFamily="34" charset="0"/>
              </a:rPr>
              <a:t>(Standard &amp; Poor‘s)</a:t>
            </a:r>
            <a:r>
              <a:rPr lang="zh-TW" altLang="en-US" sz="2400" smtClean="0"/>
              <a:t>：</a:t>
            </a:r>
            <a:endParaRPr lang="en-US" altLang="zh-TW" sz="2400" smtClean="0"/>
          </a:p>
          <a:p>
            <a:pPr eaLnBrk="1" hangingPunct="1">
              <a:buFontTx/>
              <a:buNone/>
              <a:tabLst>
                <a:tab pos="4657725" algn="l"/>
                <a:tab pos="6276975" algn="l"/>
              </a:tabLst>
            </a:pPr>
            <a:r>
              <a:rPr lang="zh-TW" altLang="en-US" sz="2400" smtClean="0">
                <a:solidFill>
                  <a:srgbClr val="FF0000"/>
                </a:solidFill>
              </a:rPr>
              <a:t>　 </a:t>
            </a:r>
            <a:r>
              <a:rPr lang="en-US" altLang="zh-TW" sz="2400" smtClean="0">
                <a:solidFill>
                  <a:srgbClr val="FF0000"/>
                </a:solidFill>
              </a:rPr>
              <a:t>A-</a:t>
            </a:r>
            <a:r>
              <a:rPr lang="zh-TW" altLang="en-US" sz="2400" smtClean="0"/>
              <a:t>；展望：</a:t>
            </a:r>
            <a:r>
              <a:rPr lang="zh-TW" altLang="en-US" sz="2400" smtClean="0">
                <a:solidFill>
                  <a:srgbClr val="FF0000"/>
                </a:solidFill>
              </a:rPr>
              <a:t>穩定</a:t>
            </a:r>
            <a:endParaRPr lang="en-US" altLang="zh-TW" sz="2400" smtClean="0">
              <a:solidFill>
                <a:srgbClr val="FF0000"/>
              </a:solidFill>
            </a:endParaRPr>
          </a:p>
          <a:p>
            <a:pPr eaLnBrk="1" hangingPunct="1">
              <a:buFontTx/>
              <a:buBlip>
                <a:blip r:embed="rId2"/>
              </a:buBlip>
              <a:tabLst>
                <a:tab pos="4657725" algn="l"/>
                <a:tab pos="6276975" algn="l"/>
              </a:tabLst>
            </a:pPr>
            <a:r>
              <a:rPr lang="zh-TW" altLang="en-US" sz="2400" smtClean="0"/>
              <a:t>中華信用評等</a:t>
            </a:r>
            <a:r>
              <a:rPr lang="en-US" altLang="zh-TW" sz="2400" smtClean="0">
                <a:latin typeface="Tahoma" panose="020B0604030504040204" pitchFamily="34" charset="0"/>
                <a:cs typeface="Tahoma" panose="020B0604030504040204" pitchFamily="34" charset="0"/>
              </a:rPr>
              <a:t>(Taiwan Ratings)</a:t>
            </a:r>
            <a:r>
              <a:rPr lang="zh-TW" altLang="en-US" sz="2400" smtClean="0"/>
              <a:t>：</a:t>
            </a:r>
            <a:endParaRPr lang="en-US" altLang="zh-TW" sz="2400" smtClean="0"/>
          </a:p>
          <a:p>
            <a:pPr eaLnBrk="1" hangingPunct="1">
              <a:buFontTx/>
              <a:buNone/>
              <a:tabLst>
                <a:tab pos="4657725" algn="l"/>
                <a:tab pos="6276975" algn="l"/>
              </a:tabLst>
            </a:pPr>
            <a:r>
              <a:rPr lang="zh-TW" altLang="en-US" sz="2400" smtClean="0">
                <a:solidFill>
                  <a:srgbClr val="FF0000"/>
                </a:solidFill>
              </a:rPr>
              <a:t>　 </a:t>
            </a:r>
            <a:r>
              <a:rPr lang="en-US" altLang="zh-TW" sz="2400" smtClean="0">
                <a:solidFill>
                  <a:srgbClr val="FF0000"/>
                </a:solidFill>
              </a:rPr>
              <a:t>twAA</a:t>
            </a:r>
            <a:r>
              <a:rPr lang="zh-TW" altLang="en-US" sz="2400" smtClean="0"/>
              <a:t> ；展望：</a:t>
            </a:r>
            <a:r>
              <a:rPr lang="zh-TW" altLang="en-US" sz="2400" smtClean="0">
                <a:solidFill>
                  <a:srgbClr val="FF0000"/>
                </a:solidFill>
              </a:rPr>
              <a:t>穩定</a:t>
            </a:r>
          </a:p>
          <a:p>
            <a:pPr eaLnBrk="1" hangingPunct="1">
              <a:buFontTx/>
              <a:buBlip>
                <a:blip r:embed="rId2"/>
              </a:buBlip>
              <a:tabLst>
                <a:tab pos="4657725" algn="l"/>
                <a:tab pos="6276975" algn="l"/>
              </a:tabLst>
            </a:pPr>
            <a:r>
              <a:rPr lang="zh-TW" altLang="en-US" sz="2400" smtClean="0"/>
              <a:t>貝氏信用評等</a:t>
            </a:r>
            <a:r>
              <a:rPr lang="en-US" altLang="zh-TW" sz="2400" smtClean="0">
                <a:latin typeface="Tahoma" panose="020B0604030504040204" pitchFamily="34" charset="0"/>
                <a:cs typeface="Tahoma" panose="020B0604030504040204" pitchFamily="34" charset="0"/>
              </a:rPr>
              <a:t>(A.M. Best</a:t>
            </a:r>
            <a:r>
              <a:rPr lang="zh-TW" altLang="en-US" sz="2400" smtClean="0">
                <a:latin typeface="Tahoma" panose="020B0604030504040204" pitchFamily="34" charset="0"/>
                <a:cs typeface="Tahoma" panose="020B0604030504040204" pitchFamily="34" charset="0"/>
              </a:rPr>
              <a:t> </a:t>
            </a:r>
            <a:r>
              <a:rPr lang="en-US" altLang="zh-TW" sz="2400" smtClean="0">
                <a:latin typeface="Tahoma" panose="020B0604030504040204" pitchFamily="34" charset="0"/>
                <a:cs typeface="Tahoma" panose="020B0604030504040204" pitchFamily="34" charset="0"/>
              </a:rPr>
              <a:t>Company)</a:t>
            </a:r>
            <a:r>
              <a:rPr lang="zh-TW" altLang="en-US" sz="2400" smtClean="0">
                <a:latin typeface="Tahoma" panose="020B0604030504040204" pitchFamily="34" charset="0"/>
                <a:cs typeface="Tahoma" panose="020B0604030504040204" pitchFamily="34" charset="0"/>
              </a:rPr>
              <a:t> </a:t>
            </a:r>
            <a:r>
              <a:rPr lang="zh-TW" altLang="en-US" sz="2400" smtClean="0"/>
              <a:t>：</a:t>
            </a:r>
            <a:endParaRPr lang="en-US" altLang="zh-TW" sz="2400" smtClean="0"/>
          </a:p>
          <a:p>
            <a:pPr eaLnBrk="1" hangingPunct="1">
              <a:buFontTx/>
              <a:buNone/>
              <a:tabLst>
                <a:tab pos="4657725" algn="l"/>
                <a:tab pos="6276975" algn="l"/>
              </a:tabLst>
            </a:pPr>
            <a:r>
              <a:rPr lang="zh-TW" altLang="en-US" sz="2400" smtClean="0">
                <a:solidFill>
                  <a:srgbClr val="FF0000"/>
                </a:solidFill>
              </a:rPr>
              <a:t>　 </a:t>
            </a:r>
            <a:r>
              <a:rPr lang="en-US" altLang="zh-TW" sz="2400" smtClean="0">
                <a:solidFill>
                  <a:srgbClr val="FF0000"/>
                </a:solidFill>
              </a:rPr>
              <a:t>A- (Excellent)</a:t>
            </a:r>
            <a:r>
              <a:rPr lang="zh-TW" altLang="en-US" sz="2400" smtClean="0"/>
              <a:t> ；展望：</a:t>
            </a:r>
            <a:r>
              <a:rPr lang="zh-TW" altLang="en-US" sz="2400" smtClean="0">
                <a:solidFill>
                  <a:srgbClr val="FF0000"/>
                </a:solidFill>
              </a:rPr>
              <a:t>穩定</a:t>
            </a:r>
          </a:p>
          <a:p>
            <a:pPr eaLnBrk="1" hangingPunct="1">
              <a:buFontTx/>
              <a:buBlip>
                <a:blip r:embed="rId2"/>
              </a:buBlip>
              <a:tabLst>
                <a:tab pos="4657725" algn="l"/>
                <a:tab pos="6276975" algn="l"/>
              </a:tabLst>
            </a:pPr>
            <a:r>
              <a:rPr lang="zh-TW" altLang="en-US" sz="2400" smtClean="0"/>
              <a:t>資本適足率：</a:t>
            </a:r>
            <a:r>
              <a:rPr lang="en-US" altLang="zh-TW" sz="2400" smtClean="0">
                <a:solidFill>
                  <a:srgbClr val="FF0000"/>
                </a:solidFill>
              </a:rPr>
              <a:t>442.04%</a:t>
            </a:r>
            <a:r>
              <a:rPr lang="zh-TW" altLang="en-US" sz="2400" smtClean="0"/>
              <a:t>；淨值比率：</a:t>
            </a:r>
            <a:r>
              <a:rPr lang="en-US" altLang="zh-TW" sz="2400" smtClean="0">
                <a:solidFill>
                  <a:srgbClr val="FF0000"/>
                </a:solidFill>
              </a:rPr>
              <a:t>27.99 %</a:t>
            </a:r>
            <a:endParaRPr lang="zh-TW" altLang="en-US" sz="2400" smtClean="0">
              <a:solidFill>
                <a:srgbClr val="FF0000"/>
              </a:solidFill>
            </a:endParaRPr>
          </a:p>
        </p:txBody>
      </p:sp>
      <p:sp>
        <p:nvSpPr>
          <p:cNvPr id="9220" name="投影片編號版面配置區 2"/>
          <p:cNvSpPr>
            <a:spLocks noGrp="1"/>
          </p:cNvSpPr>
          <p:nvPr>
            <p:ph type="sldNum" sz="quarter" idx="4294967295"/>
          </p:nvPr>
        </p:nvSpPr>
        <p:spPr bwMode="auto">
          <a:xfrm>
            <a:off x="6553200" y="6524625"/>
            <a:ext cx="2133600" cy="288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b="1">
                <a:solidFill>
                  <a:srgbClr val="7F7F7F"/>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b="1">
                <a:solidFill>
                  <a:srgbClr val="7F7F7F"/>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b="1">
                <a:solidFill>
                  <a:srgbClr val="7F7F7F"/>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9pPr>
          </a:lstStyle>
          <a:p>
            <a:pPr>
              <a:spcBef>
                <a:spcPct val="0"/>
              </a:spcBef>
              <a:buFontTx/>
              <a:buNone/>
            </a:pPr>
            <a:fld id="{47122882-BA7D-416D-A366-0276D8872151}" type="slidenum">
              <a:rPr lang="en-US" altLang="zh-TW" sz="1200" b="0" smtClean="0">
                <a:solidFill>
                  <a:schemeClr val="bg1"/>
                </a:solidFill>
                <a:latin typeface="Calibri" panose="020F0502020204030204" pitchFamily="34" charset="0"/>
                <a:ea typeface="新細明體" panose="02020500000000000000" pitchFamily="18" charset="-120"/>
              </a:rPr>
              <a:pPr>
                <a:spcBef>
                  <a:spcPct val="0"/>
                </a:spcBef>
                <a:buFontTx/>
                <a:buNone/>
              </a:pPr>
              <a:t>23</a:t>
            </a:fld>
            <a:endParaRPr lang="en-US" altLang="zh-TW" sz="1200" b="0" smtClean="0">
              <a:solidFill>
                <a:schemeClr val="bg1"/>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2105575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編號版面配置區 3"/>
          <p:cNvSpPr>
            <a:spLocks noGrp="1"/>
          </p:cNvSpPr>
          <p:nvPr>
            <p:ph type="sldNum" sz="quarter" idx="4294967295"/>
          </p:nvPr>
        </p:nvSpPr>
        <p:spPr bwMode="auto">
          <a:xfrm>
            <a:off x="6553200" y="6524625"/>
            <a:ext cx="2133600" cy="288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b="1">
                <a:solidFill>
                  <a:srgbClr val="7F7F7F"/>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b="1">
                <a:solidFill>
                  <a:srgbClr val="7F7F7F"/>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b="1">
                <a:solidFill>
                  <a:srgbClr val="7F7F7F"/>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9pPr>
          </a:lstStyle>
          <a:p>
            <a:pPr>
              <a:spcBef>
                <a:spcPct val="0"/>
              </a:spcBef>
              <a:buFontTx/>
              <a:buNone/>
            </a:pPr>
            <a:fld id="{8EA97628-D489-44A3-A10E-B12A7F97191F}" type="slidenum">
              <a:rPr lang="en-US" altLang="zh-TW" sz="1200" b="0" smtClean="0">
                <a:solidFill>
                  <a:schemeClr val="bg1"/>
                </a:solidFill>
                <a:latin typeface="Calibri" panose="020F0502020204030204" pitchFamily="34" charset="0"/>
                <a:ea typeface="新細明體" panose="02020500000000000000" pitchFamily="18" charset="-120"/>
              </a:rPr>
              <a:pPr>
                <a:spcBef>
                  <a:spcPct val="0"/>
                </a:spcBef>
                <a:buFontTx/>
                <a:buNone/>
              </a:pPr>
              <a:t>24</a:t>
            </a:fld>
            <a:endParaRPr lang="en-US" altLang="zh-TW" sz="1200" b="0" smtClean="0">
              <a:solidFill>
                <a:schemeClr val="bg1"/>
              </a:solidFill>
              <a:latin typeface="Calibri" panose="020F0502020204030204" pitchFamily="34" charset="0"/>
              <a:ea typeface="新細明體" panose="02020500000000000000" pitchFamily="18" charset="-120"/>
            </a:endParaRPr>
          </a:p>
        </p:txBody>
      </p:sp>
      <p:sp>
        <p:nvSpPr>
          <p:cNvPr id="7" name="標題 1"/>
          <p:cNvSpPr>
            <a:spLocks noGrp="1"/>
          </p:cNvSpPr>
          <p:nvPr>
            <p:ph type="title"/>
          </p:nvPr>
        </p:nvSpPr>
        <p:spPr>
          <a:xfrm>
            <a:off x="395288" y="981075"/>
            <a:ext cx="8229600" cy="1143000"/>
          </a:xfrm>
        </p:spPr>
        <p:txBody>
          <a:bodyPr/>
          <a:lstStyle/>
          <a:p>
            <a:pPr eaLnBrk="1" hangingPunct="1">
              <a:defRPr/>
            </a:pPr>
            <a:r>
              <a:rPr lang="zh-TW" altLang="zh-TW" dirty="0"/>
              <a:t>氣候變遷 積極應對</a:t>
            </a:r>
            <a:endParaRPr lang="zh-TW" altLang="en-US" dirty="0" smtClean="0">
              <a:solidFill>
                <a:schemeClr val="bg1">
                  <a:lumMod val="50000"/>
                </a:schemeClr>
              </a:solidFill>
            </a:endParaRPr>
          </a:p>
        </p:txBody>
      </p:sp>
      <p:sp>
        <p:nvSpPr>
          <p:cNvPr id="8" name="矩形 3"/>
          <p:cNvSpPr>
            <a:spLocks noChangeArrowheads="1"/>
          </p:cNvSpPr>
          <p:nvPr/>
        </p:nvSpPr>
        <p:spPr bwMode="auto">
          <a:xfrm>
            <a:off x="971550" y="2060575"/>
            <a:ext cx="7129463" cy="3527425"/>
          </a:xfrm>
          <a:prstGeom prst="rect">
            <a:avLst/>
          </a:prstGeom>
          <a:noFill/>
          <a:ln w="9525">
            <a:noFill/>
            <a:miter lim="800000"/>
            <a:headEnd/>
            <a:tailEnd/>
          </a:ln>
        </p:spPr>
        <p:txBody>
          <a:bodyPr>
            <a:spAutoFit/>
          </a:bodyPr>
          <a:lstStyle/>
          <a:p>
            <a:pPr>
              <a:lnSpc>
                <a:spcPts val="2700"/>
              </a:lnSpc>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　　</a:t>
            </a:r>
            <a:r>
              <a:rPr lang="zh-TW" altLang="en-US" sz="2000" b="1" dirty="0">
                <a:solidFill>
                  <a:schemeClr val="tx1">
                    <a:lumMod val="50000"/>
                    <a:lumOff val="50000"/>
                  </a:schemeClr>
                </a:solidFill>
                <a:latin typeface="微軟正黑體" panose="020B0604030504040204" pitchFamily="34" charset="-120"/>
                <a:ea typeface="微軟正黑體" panose="020B0604030504040204" pitchFamily="34" charset="-120"/>
              </a:rPr>
              <a:t>根據世界經濟論壇</a:t>
            </a:r>
            <a:r>
              <a:rPr lang="en-US" altLang="zh-TW" sz="2000" b="1" dirty="0">
                <a:solidFill>
                  <a:schemeClr val="tx1">
                    <a:lumMod val="50000"/>
                    <a:lumOff val="50000"/>
                  </a:schemeClr>
                </a:solidFill>
                <a:latin typeface="微軟正黑體" panose="020B0604030504040204" pitchFamily="34" charset="-120"/>
                <a:ea typeface="微軟正黑體" panose="020B0604030504040204" pitchFamily="34" charset="-120"/>
              </a:rPr>
              <a:t>(World Economic Forum)</a:t>
            </a:r>
            <a:r>
              <a:rPr lang="zh-TW" altLang="en-US" sz="2000" b="1" dirty="0">
                <a:solidFill>
                  <a:schemeClr val="tx1">
                    <a:lumMod val="50000"/>
                    <a:lumOff val="50000"/>
                  </a:schemeClr>
                </a:solidFill>
                <a:latin typeface="微軟正黑體" panose="020B0604030504040204" pitchFamily="34" charset="-120"/>
                <a:ea typeface="微軟正黑體" panose="020B0604030504040204" pitchFamily="34" charset="-120"/>
              </a:rPr>
              <a:t>發佈的全球風險報告， 「氣候變遷」相關的風險已連續多年成為最受關注的議題，將對企業經營產生龐大的風險及機會；為重視氣候變遷議題與管理，</a:t>
            </a:r>
            <a:r>
              <a:rPr lang="zh-TW" altLang="zh-TW" sz="2000" b="1" dirty="0">
                <a:solidFill>
                  <a:schemeClr val="tx1">
                    <a:lumMod val="50000"/>
                    <a:lumOff val="50000"/>
                  </a:schemeClr>
                </a:solidFill>
                <a:latin typeface="微軟正黑體" panose="020B0604030504040204" pitchFamily="34" charset="-120"/>
                <a:ea typeface="微軟正黑體" panose="020B0604030504040204" pitchFamily="34" charset="-120"/>
              </a:rPr>
              <a:t>旺旺友聯</a:t>
            </a:r>
            <a:r>
              <a:rPr lang="zh-TW" altLang="en-US" sz="2000" b="1" dirty="0">
                <a:solidFill>
                  <a:schemeClr val="tx1">
                    <a:lumMod val="50000"/>
                    <a:lumOff val="50000"/>
                  </a:schemeClr>
                </a:solidFill>
                <a:latin typeface="微軟正黑體" panose="020B0604030504040204" pitchFamily="34" charset="-120"/>
                <a:ea typeface="微軟正黑體" panose="020B0604030504040204" pitchFamily="34" charset="-120"/>
              </a:rPr>
              <a:t>將氣候變遷風險納入整體性「風險管理政策與指導原則」，依據所辨認之氣候相關風險作為制訂風險胃納、營運計畫考量，並由董事會持續監督以確保風險管理之有效性並負整體風管理之最終責任。此外，每年度啟動氣候變遷風險管理程序，由氣候變遷風險管理小組評估氣候變遷可能帶來之潛在風險與機會，研擬妥適之因應措施，並將相關資訊彙整於風險管理報告內，呈報風險管理委員會及董事會。</a:t>
            </a:r>
            <a:endParaRPr lang="en-US" altLang="zh-TW" sz="2000"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63536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bwMode="auto">
          <a:xfrm>
            <a:off x="250825" y="908050"/>
            <a:ext cx="8229600" cy="865188"/>
          </a:xfrm>
        </p:spPr>
        <p:txBody>
          <a:bodyPr wrap="square" numCol="1" anchorCtr="0" compatLnSpc="1">
            <a:prstTxWarp prst="textNoShape">
              <a:avLst/>
            </a:prstTxWarp>
          </a:bodyPr>
          <a:lstStyle/>
          <a:p>
            <a:pPr eaLnBrk="1" hangingPunct="1"/>
            <a:r>
              <a:rPr lang="zh-TW" altLang="en-US" smtClean="0"/>
              <a:t>永續商品  綠色保險</a:t>
            </a:r>
          </a:p>
        </p:txBody>
      </p:sp>
      <p:sp>
        <p:nvSpPr>
          <p:cNvPr id="3" name="內容版面配置區 2"/>
          <p:cNvSpPr>
            <a:spLocks noGrp="1"/>
          </p:cNvSpPr>
          <p:nvPr>
            <p:ph idx="1"/>
          </p:nvPr>
        </p:nvSpPr>
        <p:spPr>
          <a:xfrm>
            <a:off x="969963" y="1727200"/>
            <a:ext cx="7488237" cy="3744913"/>
          </a:xfrm>
        </p:spPr>
        <p:txBody>
          <a:bodyPr rtlCol="0">
            <a:noAutofit/>
          </a:bodyPr>
          <a:lstStyle/>
          <a:p>
            <a:pPr>
              <a:defRPr/>
            </a:pPr>
            <a:r>
              <a:rPr lang="zh-TW" altLang="en-US" sz="1600" dirty="0" smtClean="0">
                <a:solidFill>
                  <a:schemeClr val="tx1">
                    <a:lumMod val="50000"/>
                    <a:lumOff val="50000"/>
                  </a:schemeClr>
                </a:solidFill>
              </a:rPr>
              <a:t>節能低碳綠色生活已是全民共識，同時配合政府政策推展，旺旺友聯已於</a:t>
            </a:r>
            <a:r>
              <a:rPr lang="en-US" altLang="zh-TW" sz="1600" dirty="0" smtClean="0">
                <a:solidFill>
                  <a:schemeClr val="tx1">
                    <a:lumMod val="50000"/>
                    <a:lumOff val="50000"/>
                  </a:schemeClr>
                </a:solidFill>
              </a:rPr>
              <a:t>2019</a:t>
            </a:r>
            <a:r>
              <a:rPr lang="zh-TW" altLang="en-US" sz="1600" dirty="0" smtClean="0">
                <a:solidFill>
                  <a:schemeClr val="tx1">
                    <a:lumMod val="50000"/>
                    <a:lumOff val="50000"/>
                  </a:schemeClr>
                </a:solidFill>
              </a:rPr>
              <a:t>年起承保新竹、苗栗地區，含新竹科學園區之公用自行車第三人責任保險，並於</a:t>
            </a:r>
            <a:r>
              <a:rPr lang="en-US" altLang="zh-TW" sz="1600" dirty="0" smtClean="0">
                <a:solidFill>
                  <a:schemeClr val="tx1">
                    <a:lumMod val="50000"/>
                    <a:lumOff val="50000"/>
                  </a:schemeClr>
                </a:solidFill>
              </a:rPr>
              <a:t>2021</a:t>
            </a:r>
            <a:r>
              <a:rPr lang="zh-TW" altLang="en-US" sz="1600" dirty="0" smtClean="0">
                <a:solidFill>
                  <a:schemeClr val="tx1">
                    <a:lumMod val="50000"/>
                    <a:lumOff val="50000"/>
                  </a:schemeClr>
                </a:solidFill>
              </a:rPr>
              <a:t>年順利完成續保，持續提供公用自行車使用者選擇綠色交通工具時，多一份行車保障。</a:t>
            </a:r>
            <a:endParaRPr lang="en-US" altLang="zh-TW" sz="1600" dirty="0" smtClean="0">
              <a:solidFill>
                <a:schemeClr val="tx1">
                  <a:lumMod val="50000"/>
                  <a:lumOff val="50000"/>
                </a:schemeClr>
              </a:solidFill>
            </a:endParaRPr>
          </a:p>
          <a:p>
            <a:pPr>
              <a:defRPr/>
            </a:pPr>
            <a:r>
              <a:rPr lang="zh-TW" altLang="en-US" sz="1600" dirty="0">
                <a:solidFill>
                  <a:schemeClr val="tx1">
                    <a:lumMod val="50000"/>
                    <a:lumOff val="50000"/>
                  </a:schemeClr>
                </a:solidFill>
              </a:rPr>
              <a:t>台灣農民辛苦種植作物，經常面臨天災不定風險威脅，支援</a:t>
            </a:r>
            <a:r>
              <a:rPr lang="zh-TW" altLang="en-US" sz="1600" dirty="0" smtClean="0">
                <a:solidFill>
                  <a:schemeClr val="tx1">
                    <a:lumMod val="50000"/>
                    <a:lumOff val="50000"/>
                  </a:schemeClr>
                </a:solidFill>
              </a:rPr>
              <a:t>保障</a:t>
            </a:r>
            <a:r>
              <a:rPr lang="zh-TW" altLang="en-US" sz="1600" dirty="0">
                <a:solidFill>
                  <a:schemeClr val="tx1">
                    <a:lumMod val="50000"/>
                    <a:lumOff val="50000"/>
                  </a:schemeClr>
                </a:solidFill>
              </a:rPr>
              <a:t>台灣農民心血是旺旺友聯的初心。旺旺友聯於</a:t>
            </a:r>
            <a:r>
              <a:rPr lang="en-US" altLang="zh-TW" sz="1600" dirty="0" smtClean="0">
                <a:solidFill>
                  <a:schemeClr val="tx1">
                    <a:lumMod val="50000"/>
                    <a:lumOff val="50000"/>
                  </a:schemeClr>
                </a:solidFill>
              </a:rPr>
              <a:t>2019</a:t>
            </a:r>
            <a:r>
              <a:rPr lang="zh-TW" altLang="en-US" sz="1600" dirty="0" smtClean="0">
                <a:solidFill>
                  <a:schemeClr val="tx1">
                    <a:lumMod val="50000"/>
                    <a:lumOff val="50000"/>
                  </a:schemeClr>
                </a:solidFill>
              </a:rPr>
              <a:t>年度</a:t>
            </a:r>
            <a:r>
              <a:rPr lang="zh-TW" altLang="en-US" sz="1600" dirty="0">
                <a:solidFill>
                  <a:schemeClr val="tx1">
                    <a:lumMod val="50000"/>
                    <a:lumOff val="50000"/>
                  </a:schemeClr>
                </a:solidFill>
              </a:rPr>
              <a:t>第</a:t>
            </a:r>
            <a:r>
              <a:rPr lang="en-US" altLang="zh-TW" sz="1600" dirty="0" smtClean="0">
                <a:solidFill>
                  <a:schemeClr val="tx1">
                    <a:lumMod val="50000"/>
                    <a:lumOff val="50000"/>
                  </a:schemeClr>
                </a:solidFill>
              </a:rPr>
              <a:t>4</a:t>
            </a:r>
            <a:r>
              <a:rPr lang="zh-TW" altLang="en-US" sz="1600" dirty="0" smtClean="0">
                <a:solidFill>
                  <a:schemeClr val="tx1">
                    <a:lumMod val="50000"/>
                    <a:lumOff val="50000"/>
                  </a:schemeClr>
                </a:solidFill>
              </a:rPr>
              <a:t>季</a:t>
            </a:r>
            <a:r>
              <a:rPr lang="zh-TW" altLang="en-US" sz="1600" dirty="0">
                <a:solidFill>
                  <a:schemeClr val="tx1">
                    <a:lumMod val="50000"/>
                    <a:lumOff val="50000"/>
                  </a:schemeClr>
                </a:solidFill>
              </a:rPr>
              <a:t>推出棗農作物保險，針對颱風</a:t>
            </a:r>
            <a:r>
              <a:rPr lang="zh-TW" altLang="en-US" sz="1600" dirty="0" smtClean="0">
                <a:solidFill>
                  <a:schemeClr val="tx1">
                    <a:lumMod val="50000"/>
                    <a:lumOff val="50000"/>
                  </a:schemeClr>
                </a:solidFill>
              </a:rPr>
              <a:t>風災所</a:t>
            </a:r>
            <a:r>
              <a:rPr lang="zh-TW" altLang="en-US" sz="1600" dirty="0">
                <a:solidFill>
                  <a:schemeClr val="tx1">
                    <a:lumMod val="50000"/>
                    <a:lumOff val="50000"/>
                  </a:schemeClr>
                </a:solidFill>
              </a:rPr>
              <a:t>造成之農損提供保障，選定區域為高雄市</a:t>
            </a:r>
            <a:r>
              <a:rPr lang="en-US" altLang="zh-TW" sz="1600" dirty="0" smtClean="0">
                <a:solidFill>
                  <a:schemeClr val="tx1">
                    <a:lumMod val="50000"/>
                    <a:lumOff val="50000"/>
                  </a:schemeClr>
                </a:solidFill>
              </a:rPr>
              <a:t>7</a:t>
            </a:r>
            <a:r>
              <a:rPr lang="zh-TW" altLang="en-US" sz="1600" dirty="0" smtClean="0">
                <a:solidFill>
                  <a:schemeClr val="tx1">
                    <a:lumMod val="50000"/>
                    <a:lumOff val="50000"/>
                  </a:schemeClr>
                </a:solidFill>
              </a:rPr>
              <a:t>個</a:t>
            </a:r>
            <a:r>
              <a:rPr lang="zh-TW" altLang="en-US" sz="1600" dirty="0">
                <a:solidFill>
                  <a:schemeClr val="tx1">
                    <a:lumMod val="50000"/>
                    <a:lumOff val="50000"/>
                  </a:schemeClr>
                </a:solidFill>
              </a:rPr>
              <a:t>區及屏東縣</a:t>
            </a:r>
            <a:r>
              <a:rPr lang="en-US" altLang="zh-TW" sz="1600" dirty="0" smtClean="0">
                <a:solidFill>
                  <a:schemeClr val="tx1">
                    <a:lumMod val="50000"/>
                    <a:lumOff val="50000"/>
                  </a:schemeClr>
                </a:solidFill>
              </a:rPr>
              <a:t>4</a:t>
            </a:r>
            <a:r>
              <a:rPr lang="zh-TW" altLang="en-US" sz="1600" dirty="0" smtClean="0">
                <a:solidFill>
                  <a:schemeClr val="tx1">
                    <a:lumMod val="50000"/>
                    <a:lumOff val="50000"/>
                  </a:schemeClr>
                </a:solidFill>
              </a:rPr>
              <a:t>個</a:t>
            </a:r>
            <a:r>
              <a:rPr lang="zh-TW" altLang="en-US" sz="1600" dirty="0">
                <a:solidFill>
                  <a:schemeClr val="tx1">
                    <a:lumMod val="50000"/>
                    <a:lumOff val="50000"/>
                  </a:schemeClr>
                </a:solidFill>
              </a:rPr>
              <a:t>鄉鎮市，</a:t>
            </a:r>
            <a:r>
              <a:rPr lang="en-US" altLang="zh-TW" sz="1600" dirty="0" smtClean="0">
                <a:solidFill>
                  <a:schemeClr val="tx1">
                    <a:lumMod val="50000"/>
                    <a:lumOff val="50000"/>
                  </a:schemeClr>
                </a:solidFill>
              </a:rPr>
              <a:t>2021</a:t>
            </a:r>
            <a:r>
              <a:rPr lang="zh-TW" altLang="en-US" sz="1600" dirty="0" smtClean="0">
                <a:solidFill>
                  <a:schemeClr val="tx1">
                    <a:lumMod val="50000"/>
                    <a:lumOff val="50000"/>
                  </a:schemeClr>
                </a:solidFill>
              </a:rPr>
              <a:t>年</a:t>
            </a:r>
            <a:r>
              <a:rPr lang="zh-TW" altLang="en-US" sz="1600" dirty="0">
                <a:solidFill>
                  <a:schemeClr val="tx1">
                    <a:lumMod val="50000"/>
                    <a:lumOff val="50000"/>
                  </a:schemeClr>
                </a:solidFill>
              </a:rPr>
              <a:t>配合農業保險法訂定</a:t>
            </a:r>
            <a:r>
              <a:rPr lang="zh-TW" altLang="en-US" sz="1600" dirty="0" smtClean="0">
                <a:solidFill>
                  <a:schemeClr val="tx1">
                    <a:lumMod val="50000"/>
                    <a:lumOff val="50000"/>
                  </a:schemeClr>
                </a:solidFill>
              </a:rPr>
              <a:t>，參與</a:t>
            </a:r>
            <a:r>
              <a:rPr lang="zh-TW" altLang="en-US" sz="1600" dirty="0">
                <a:solidFill>
                  <a:schemeClr val="tx1">
                    <a:lumMod val="50000"/>
                    <a:lumOff val="50000"/>
                  </a:schemeClr>
                </a:solidFill>
              </a:rPr>
              <a:t>財團法人農業保險基金，藉由農業保險基金之危險分散機制，於承保農業保險提供農民保障的</a:t>
            </a:r>
            <a:r>
              <a:rPr lang="zh-TW" altLang="en-US" sz="1600" dirty="0" smtClean="0">
                <a:solidFill>
                  <a:schemeClr val="tx1">
                    <a:lumMod val="50000"/>
                    <a:lumOff val="50000"/>
                  </a:schemeClr>
                </a:solidFill>
              </a:rPr>
              <a:t>同時</a:t>
            </a:r>
            <a:r>
              <a:rPr lang="zh-TW" altLang="en-US" sz="1600" dirty="0">
                <a:solidFill>
                  <a:schemeClr val="tx1">
                    <a:lumMod val="50000"/>
                    <a:lumOff val="50000"/>
                  </a:schemeClr>
                </a:solidFill>
              </a:rPr>
              <a:t>，亦慮及公司風險分散，維持公司穩定經營</a:t>
            </a:r>
            <a:r>
              <a:rPr lang="zh-TW" altLang="en-US" sz="1600" dirty="0" smtClean="0">
                <a:solidFill>
                  <a:schemeClr val="tx1">
                    <a:lumMod val="50000"/>
                    <a:lumOff val="50000"/>
                  </a:schemeClr>
                </a:solidFill>
              </a:rPr>
              <a:t>。</a:t>
            </a:r>
            <a:endParaRPr lang="en-US" altLang="zh-TW" sz="1600" dirty="0" smtClean="0">
              <a:solidFill>
                <a:schemeClr val="tx1">
                  <a:lumMod val="50000"/>
                  <a:lumOff val="50000"/>
                </a:schemeClr>
              </a:solidFill>
            </a:endParaRPr>
          </a:p>
          <a:p>
            <a:pPr>
              <a:defRPr/>
            </a:pPr>
            <a:r>
              <a:rPr lang="zh-TW" altLang="en-US" sz="1600" dirty="0">
                <a:solidFill>
                  <a:schemeClr val="tx1">
                    <a:lumMod val="50000"/>
                    <a:lumOff val="50000"/>
                  </a:schemeClr>
                </a:solidFill>
              </a:rPr>
              <a:t>全球氣候演變越來越劇烈</a:t>
            </a:r>
            <a:r>
              <a:rPr lang="zh-TW" altLang="en-US" sz="1600" dirty="0" smtClean="0">
                <a:solidFill>
                  <a:schemeClr val="tx1">
                    <a:lumMod val="50000"/>
                    <a:lumOff val="50000"/>
                  </a:schemeClr>
                </a:solidFill>
              </a:rPr>
              <a:t>，為</a:t>
            </a:r>
            <a:r>
              <a:rPr lang="zh-TW" altLang="en-US" sz="1600" dirty="0">
                <a:solidFill>
                  <a:schemeClr val="tx1">
                    <a:lumMod val="50000"/>
                    <a:lumOff val="50000"/>
                  </a:schemeClr>
                </a:solidFill>
              </a:rPr>
              <a:t>子子孫孫留下美好的生活環境已是旺旺友聯刻不容緩的</a:t>
            </a:r>
            <a:r>
              <a:rPr lang="zh-TW" altLang="en-US" sz="1600" dirty="0" smtClean="0">
                <a:solidFill>
                  <a:schemeClr val="tx1">
                    <a:lumMod val="50000"/>
                    <a:lumOff val="50000"/>
                  </a:schemeClr>
                </a:solidFill>
              </a:rPr>
              <a:t>企業</a:t>
            </a:r>
            <a:r>
              <a:rPr lang="zh-TW" altLang="en-US" sz="1600" dirty="0">
                <a:solidFill>
                  <a:schemeClr val="tx1">
                    <a:lumMod val="50000"/>
                    <a:lumOff val="50000"/>
                  </a:schemeClr>
                </a:solidFill>
              </a:rPr>
              <a:t>任務與</a:t>
            </a:r>
            <a:r>
              <a:rPr lang="zh-TW" altLang="en-US" sz="1600" dirty="0" smtClean="0">
                <a:solidFill>
                  <a:schemeClr val="tx1">
                    <a:lumMod val="50000"/>
                    <a:lumOff val="50000"/>
                  </a:schemeClr>
                </a:solidFill>
              </a:rPr>
              <a:t>責任，</a:t>
            </a:r>
            <a:r>
              <a:rPr lang="zh-TW" altLang="en-US" sz="1600" dirty="0">
                <a:solidFill>
                  <a:schemeClr val="tx1">
                    <a:lumMod val="50000"/>
                    <a:lumOff val="50000"/>
                  </a:schemeClr>
                </a:solidFill>
              </a:rPr>
              <a:t>旺旺友聯</a:t>
            </a:r>
            <a:r>
              <a:rPr lang="zh-TW" altLang="en-US" sz="1600" dirty="0" smtClean="0">
                <a:solidFill>
                  <a:schemeClr val="tx1">
                    <a:lumMod val="50000"/>
                    <a:lumOff val="50000"/>
                  </a:schemeClr>
                </a:solidFill>
              </a:rPr>
              <a:t>積極響應政府推動</a:t>
            </a:r>
            <a:r>
              <a:rPr lang="zh-TW" altLang="en-US" sz="1600" dirty="0">
                <a:solidFill>
                  <a:schemeClr val="tx1">
                    <a:lumMod val="50000"/>
                    <a:lumOff val="50000"/>
                  </a:schemeClr>
                </a:solidFill>
              </a:rPr>
              <a:t>綠能</a:t>
            </a:r>
            <a:r>
              <a:rPr lang="zh-TW" altLang="en-US" sz="1600" dirty="0" smtClean="0">
                <a:solidFill>
                  <a:schemeClr val="tx1">
                    <a:lumMod val="50000"/>
                    <a:lumOff val="50000"/>
                  </a:schemeClr>
                </a:solidFill>
              </a:rPr>
              <a:t>政策，自</a:t>
            </a:r>
            <a:r>
              <a:rPr lang="en-US" altLang="zh-TW" sz="1600" dirty="0" smtClean="0">
                <a:solidFill>
                  <a:schemeClr val="tx1">
                    <a:lumMod val="50000"/>
                    <a:lumOff val="50000"/>
                  </a:schemeClr>
                </a:solidFill>
              </a:rPr>
              <a:t>2020</a:t>
            </a:r>
            <a:r>
              <a:rPr lang="zh-TW" altLang="en-US" sz="1600" dirty="0" smtClean="0">
                <a:solidFill>
                  <a:schemeClr val="tx1">
                    <a:lumMod val="50000"/>
                    <a:lumOff val="50000"/>
                  </a:schemeClr>
                </a:solidFill>
              </a:rPr>
              <a:t>年</a:t>
            </a:r>
            <a:r>
              <a:rPr lang="zh-TW" altLang="en-US" sz="1600" dirty="0">
                <a:solidFill>
                  <a:schemeClr val="tx1">
                    <a:lumMod val="50000"/>
                    <a:lumOff val="50000"/>
                  </a:schemeClr>
                </a:solidFill>
              </a:rPr>
              <a:t>起承接離岸風電工程</a:t>
            </a:r>
            <a:r>
              <a:rPr lang="zh-TW" altLang="en-US" sz="1600" dirty="0" smtClean="0">
                <a:solidFill>
                  <a:schemeClr val="tx1">
                    <a:lumMod val="50000"/>
                    <a:lumOff val="50000"/>
                  </a:schemeClr>
                </a:solidFill>
              </a:rPr>
              <a:t>保險</a:t>
            </a:r>
            <a:r>
              <a:rPr lang="zh-TW" altLang="en-US" sz="1600" dirty="0">
                <a:solidFill>
                  <a:schemeClr val="tx1">
                    <a:lumMod val="50000"/>
                    <a:lumOff val="50000"/>
                  </a:schemeClr>
                </a:solidFill>
              </a:rPr>
              <a:t>業務及太陽能設備保險業務，提供保險</a:t>
            </a:r>
            <a:r>
              <a:rPr lang="zh-TW" altLang="en-US" sz="1600" dirty="0" smtClean="0">
                <a:solidFill>
                  <a:schemeClr val="tx1">
                    <a:lumMod val="50000"/>
                    <a:lumOff val="50000"/>
                  </a:schemeClr>
                </a:solidFill>
              </a:rPr>
              <a:t>的保障</a:t>
            </a:r>
            <a:r>
              <a:rPr lang="zh-TW" altLang="en-US" sz="1600" dirty="0">
                <a:solidFill>
                  <a:schemeClr val="tx1">
                    <a:lumMod val="50000"/>
                    <a:lumOff val="50000"/>
                  </a:schemeClr>
                </a:solidFill>
              </a:rPr>
              <a:t>來支持各項綠能產業之風險</a:t>
            </a:r>
            <a:r>
              <a:rPr lang="zh-TW" altLang="en-US" sz="1600" dirty="0" smtClean="0">
                <a:solidFill>
                  <a:schemeClr val="tx1">
                    <a:lumMod val="50000"/>
                    <a:lumOff val="50000"/>
                  </a:schemeClr>
                </a:solidFill>
              </a:rPr>
              <a:t>，促進</a:t>
            </a:r>
            <a:r>
              <a:rPr lang="zh-TW" altLang="en-US" sz="1600" dirty="0">
                <a:solidFill>
                  <a:schemeClr val="tx1">
                    <a:lumMod val="50000"/>
                    <a:lumOff val="50000"/>
                  </a:schemeClr>
                </a:solidFill>
              </a:rPr>
              <a:t>國內之綠能產業發展。</a:t>
            </a:r>
            <a:endParaRPr lang="en-US" altLang="zh-TW" sz="1600" dirty="0" smtClean="0">
              <a:solidFill>
                <a:schemeClr val="tx1">
                  <a:lumMod val="50000"/>
                  <a:lumOff val="50000"/>
                </a:schemeClr>
              </a:solidFill>
            </a:endParaRPr>
          </a:p>
        </p:txBody>
      </p:sp>
      <p:sp>
        <p:nvSpPr>
          <p:cNvPr id="11268" name="投影片編號版面配置區 3"/>
          <p:cNvSpPr>
            <a:spLocks noGrp="1"/>
          </p:cNvSpPr>
          <p:nvPr>
            <p:ph type="sldNum" sz="quarter" idx="4294967295"/>
          </p:nvPr>
        </p:nvSpPr>
        <p:spPr bwMode="auto">
          <a:xfrm>
            <a:off x="6553200" y="6524625"/>
            <a:ext cx="2133600" cy="288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b="1">
                <a:solidFill>
                  <a:srgbClr val="7F7F7F"/>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b="1">
                <a:solidFill>
                  <a:srgbClr val="7F7F7F"/>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b="1">
                <a:solidFill>
                  <a:srgbClr val="7F7F7F"/>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9pPr>
          </a:lstStyle>
          <a:p>
            <a:pPr>
              <a:spcBef>
                <a:spcPct val="0"/>
              </a:spcBef>
              <a:buFontTx/>
              <a:buNone/>
            </a:pPr>
            <a:fld id="{AA0CF08C-517E-4C08-8F06-391699DE7184}" type="slidenum">
              <a:rPr lang="en-US" altLang="zh-TW" sz="1200" b="0" smtClean="0">
                <a:solidFill>
                  <a:schemeClr val="bg1"/>
                </a:solidFill>
                <a:latin typeface="Calibri" panose="020F0502020204030204" pitchFamily="34" charset="0"/>
                <a:ea typeface="新細明體" panose="02020500000000000000" pitchFamily="18" charset="-120"/>
              </a:rPr>
              <a:pPr>
                <a:spcBef>
                  <a:spcPct val="0"/>
                </a:spcBef>
                <a:buFontTx/>
                <a:buNone/>
              </a:pPr>
              <a:t>25</a:t>
            </a:fld>
            <a:endParaRPr lang="en-US" altLang="zh-TW" sz="1200" b="0" smtClean="0">
              <a:solidFill>
                <a:schemeClr val="bg1"/>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4088720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編號版面配置區 3"/>
          <p:cNvSpPr>
            <a:spLocks noGrp="1"/>
          </p:cNvSpPr>
          <p:nvPr>
            <p:ph type="sldNum" sz="quarter" idx="4294967295"/>
          </p:nvPr>
        </p:nvSpPr>
        <p:spPr bwMode="auto">
          <a:xfrm>
            <a:off x="6553200" y="6524625"/>
            <a:ext cx="2133600" cy="288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b="1">
                <a:solidFill>
                  <a:srgbClr val="7F7F7F"/>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b="1">
                <a:solidFill>
                  <a:srgbClr val="7F7F7F"/>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b="1">
                <a:solidFill>
                  <a:srgbClr val="7F7F7F"/>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9pPr>
          </a:lstStyle>
          <a:p>
            <a:pPr>
              <a:spcBef>
                <a:spcPct val="0"/>
              </a:spcBef>
              <a:buFontTx/>
              <a:buNone/>
            </a:pPr>
            <a:fld id="{7A637E7B-CB12-45C6-B2C8-7F6D11B14C0D}" type="slidenum">
              <a:rPr lang="en-US" altLang="zh-TW" sz="1200" b="0" smtClean="0">
                <a:solidFill>
                  <a:schemeClr val="bg1"/>
                </a:solidFill>
                <a:latin typeface="Calibri" panose="020F0502020204030204" pitchFamily="34" charset="0"/>
                <a:ea typeface="新細明體" panose="02020500000000000000" pitchFamily="18" charset="-120"/>
              </a:rPr>
              <a:pPr>
                <a:spcBef>
                  <a:spcPct val="0"/>
                </a:spcBef>
                <a:buFontTx/>
                <a:buNone/>
              </a:pPr>
              <a:t>26</a:t>
            </a:fld>
            <a:endParaRPr lang="en-US" altLang="zh-TW" sz="1200" b="0" smtClean="0">
              <a:solidFill>
                <a:schemeClr val="bg1"/>
              </a:solidFill>
              <a:latin typeface="Calibri" panose="020F0502020204030204" pitchFamily="34" charset="0"/>
              <a:ea typeface="新細明體" panose="02020500000000000000" pitchFamily="18" charset="-120"/>
            </a:endParaRPr>
          </a:p>
        </p:txBody>
      </p:sp>
      <p:sp>
        <p:nvSpPr>
          <p:cNvPr id="12291" name="標題 1"/>
          <p:cNvSpPr>
            <a:spLocks noGrp="1"/>
          </p:cNvSpPr>
          <p:nvPr>
            <p:ph type="title"/>
          </p:nvPr>
        </p:nvSpPr>
        <p:spPr bwMode="auto">
          <a:xfrm>
            <a:off x="457200" y="908050"/>
            <a:ext cx="8229600" cy="865188"/>
          </a:xfrm>
        </p:spPr>
        <p:txBody>
          <a:bodyPr wrap="square" numCol="1" anchorCtr="0" compatLnSpc="1">
            <a:prstTxWarp prst="textNoShape">
              <a:avLst/>
            </a:prstTxWarp>
          </a:bodyPr>
          <a:lstStyle/>
          <a:p>
            <a:pPr eaLnBrk="1" hangingPunct="1"/>
            <a:r>
              <a:rPr lang="zh-TW" altLang="en-US" smtClean="0"/>
              <a:t>數位創新 普惠金融</a:t>
            </a:r>
          </a:p>
        </p:txBody>
      </p:sp>
      <p:sp>
        <p:nvSpPr>
          <p:cNvPr id="28676" name="內容版面配置區 2"/>
          <p:cNvSpPr>
            <a:spLocks noGrp="1"/>
          </p:cNvSpPr>
          <p:nvPr>
            <p:ph idx="1"/>
          </p:nvPr>
        </p:nvSpPr>
        <p:spPr>
          <a:xfrm>
            <a:off x="457200" y="1844675"/>
            <a:ext cx="8229600" cy="3960813"/>
          </a:xfrm>
        </p:spPr>
        <p:txBody>
          <a:bodyPr>
            <a:normAutofit fontScale="92500" lnSpcReduction="10000"/>
          </a:bodyPr>
          <a:lstStyle/>
          <a:p>
            <a:pPr>
              <a:defRPr/>
            </a:pPr>
            <a:r>
              <a:rPr lang="zh-TW" altLang="en-US" sz="1600" dirty="0" smtClean="0">
                <a:solidFill>
                  <a:schemeClr val="tx1">
                    <a:lumMod val="50000"/>
                    <a:lumOff val="50000"/>
                  </a:schemeClr>
                </a:solidFill>
              </a:rPr>
              <a:t>旺</a:t>
            </a:r>
            <a:r>
              <a:rPr lang="zh-TW" altLang="en-US" sz="1600" dirty="0">
                <a:solidFill>
                  <a:schemeClr val="tx1">
                    <a:lumMod val="50000"/>
                    <a:lumOff val="50000"/>
                  </a:schemeClr>
                </a:solidFill>
              </a:rPr>
              <a:t>旺友聯重視高齡長者及身心障礙的友善</a:t>
            </a:r>
            <a:r>
              <a:rPr lang="zh-TW" altLang="en-US" sz="1600" dirty="0" smtClean="0">
                <a:solidFill>
                  <a:schemeClr val="tx1">
                    <a:lumMod val="50000"/>
                    <a:lumOff val="50000"/>
                  </a:schemeClr>
                </a:solidFill>
              </a:rPr>
              <a:t>便捷</a:t>
            </a:r>
            <a:r>
              <a:rPr lang="zh-TW" altLang="en-US" sz="1600" dirty="0">
                <a:solidFill>
                  <a:schemeClr val="tx1">
                    <a:lumMod val="50000"/>
                    <a:lumOff val="50000"/>
                  </a:schemeClr>
                </a:solidFill>
              </a:rPr>
              <a:t>服務</a:t>
            </a:r>
            <a:r>
              <a:rPr lang="zh-TW" altLang="en-US" sz="1600" dirty="0" smtClean="0">
                <a:solidFill>
                  <a:schemeClr val="tx1">
                    <a:lumMod val="50000"/>
                    <a:lumOff val="50000"/>
                  </a:schemeClr>
                </a:solidFill>
              </a:rPr>
              <a:t>，於</a:t>
            </a:r>
            <a:r>
              <a:rPr lang="zh-TW" altLang="en-US" sz="1600" dirty="0">
                <a:solidFill>
                  <a:schemeClr val="tx1">
                    <a:lumMod val="50000"/>
                    <a:lumOff val="50000"/>
                  </a:schemeClr>
                </a:solidFill>
              </a:rPr>
              <a:t>旺旺友聯官網設有「金融友善服務專區」，提供專人</a:t>
            </a:r>
            <a:r>
              <a:rPr lang="zh-TW" altLang="en-US" sz="1600" dirty="0" smtClean="0">
                <a:solidFill>
                  <a:schemeClr val="tx1">
                    <a:lumMod val="50000"/>
                    <a:lumOff val="50000"/>
                  </a:schemeClr>
                </a:solidFill>
              </a:rPr>
              <a:t>預約</a:t>
            </a:r>
            <a:r>
              <a:rPr lang="zh-TW" altLang="en-US" sz="1600" dirty="0">
                <a:solidFill>
                  <a:schemeClr val="tx1">
                    <a:lumMod val="50000"/>
                    <a:lumOff val="50000"/>
                  </a:schemeClr>
                </a:solidFill>
              </a:rPr>
              <a:t>服務或臨櫃專人服務，協助投保、變更契約</a:t>
            </a:r>
            <a:r>
              <a:rPr lang="en-US" altLang="zh-TW" sz="1600" dirty="0" smtClean="0">
                <a:solidFill>
                  <a:schemeClr val="tx1">
                    <a:lumMod val="50000"/>
                    <a:lumOff val="50000"/>
                  </a:schemeClr>
                </a:solidFill>
              </a:rPr>
              <a:t>(</a:t>
            </a:r>
            <a:r>
              <a:rPr lang="zh-TW" altLang="en-US" sz="1600" dirty="0" smtClean="0">
                <a:solidFill>
                  <a:schemeClr val="tx1">
                    <a:lumMod val="50000"/>
                    <a:lumOff val="50000"/>
                  </a:schemeClr>
                </a:solidFill>
              </a:rPr>
              <a:t>契約</a:t>
            </a:r>
            <a:r>
              <a:rPr lang="zh-TW" altLang="en-US" sz="1600" dirty="0">
                <a:solidFill>
                  <a:schemeClr val="tx1">
                    <a:lumMod val="50000"/>
                    <a:lumOff val="50000"/>
                  </a:schemeClr>
                </a:solidFill>
              </a:rPr>
              <a:t>批改</a:t>
            </a:r>
            <a:r>
              <a:rPr lang="en-US" altLang="zh-TW" sz="1600" dirty="0">
                <a:solidFill>
                  <a:schemeClr val="tx1">
                    <a:lumMod val="50000"/>
                    <a:lumOff val="50000"/>
                  </a:schemeClr>
                </a:solidFill>
              </a:rPr>
              <a:t>) </a:t>
            </a:r>
            <a:r>
              <a:rPr lang="zh-TW" altLang="en-US" sz="1600" dirty="0">
                <a:solidFill>
                  <a:schemeClr val="tx1">
                    <a:lumMod val="50000"/>
                    <a:lumOff val="50000"/>
                  </a:schemeClr>
                </a:solidFill>
              </a:rPr>
              <a:t>或其他保險相關問題；也於實體營業據點</a:t>
            </a:r>
            <a:r>
              <a:rPr lang="zh-TW" altLang="en-US" sz="1600" dirty="0" smtClean="0">
                <a:solidFill>
                  <a:schemeClr val="tx1">
                    <a:lumMod val="50000"/>
                    <a:lumOff val="50000"/>
                  </a:schemeClr>
                </a:solidFill>
              </a:rPr>
              <a:t>提供</a:t>
            </a:r>
            <a:r>
              <a:rPr lang="zh-TW" altLang="en-US" sz="1600" dirty="0">
                <a:solidFill>
                  <a:schemeClr val="tx1">
                    <a:lumMod val="50000"/>
                    <a:lumOff val="50000"/>
                  </a:schemeClr>
                </a:solidFill>
              </a:rPr>
              <a:t>老花眼鏡供使用外，亦強化全體員工相關友善服務教育訓練，落實友善服務環境及高齡長者的服務</a:t>
            </a:r>
            <a:r>
              <a:rPr lang="zh-TW" altLang="en-US" sz="1600" dirty="0" smtClean="0">
                <a:solidFill>
                  <a:schemeClr val="tx1">
                    <a:lumMod val="50000"/>
                    <a:lumOff val="50000"/>
                  </a:schemeClr>
                </a:solidFill>
              </a:rPr>
              <a:t>。</a:t>
            </a:r>
            <a:endParaRPr lang="en-US" altLang="zh-TW" sz="1600" dirty="0" smtClean="0">
              <a:solidFill>
                <a:schemeClr val="tx1">
                  <a:lumMod val="50000"/>
                  <a:lumOff val="50000"/>
                </a:schemeClr>
              </a:solidFill>
            </a:endParaRPr>
          </a:p>
          <a:p>
            <a:pPr>
              <a:defRPr/>
            </a:pPr>
            <a:r>
              <a:rPr lang="zh-TW" altLang="en-US" sz="1600" dirty="0">
                <a:solidFill>
                  <a:schemeClr val="tx1">
                    <a:lumMod val="50000"/>
                    <a:lumOff val="50000"/>
                  </a:schemeClr>
                </a:solidFill>
              </a:rPr>
              <a:t>為讓客戶閱讀保單條款更便捷，旺旺友聯自</a:t>
            </a:r>
            <a:r>
              <a:rPr lang="en-US" altLang="zh-TW" sz="1600" dirty="0" smtClean="0">
                <a:solidFill>
                  <a:schemeClr val="tx1">
                    <a:lumMod val="50000"/>
                    <a:lumOff val="50000"/>
                  </a:schemeClr>
                </a:solidFill>
              </a:rPr>
              <a:t>2020</a:t>
            </a:r>
            <a:r>
              <a:rPr lang="zh-TW" altLang="en-US" sz="1600" dirty="0" smtClean="0">
                <a:solidFill>
                  <a:schemeClr val="tx1">
                    <a:lumMod val="50000"/>
                    <a:lumOff val="50000"/>
                  </a:schemeClr>
                </a:solidFill>
              </a:rPr>
              <a:t>年</a:t>
            </a:r>
            <a:r>
              <a:rPr lang="en-US" altLang="zh-TW" sz="1600" dirty="0" smtClean="0">
                <a:solidFill>
                  <a:schemeClr val="tx1">
                    <a:lumMod val="50000"/>
                    <a:lumOff val="50000"/>
                  </a:schemeClr>
                </a:solidFill>
              </a:rPr>
              <a:t>3</a:t>
            </a:r>
            <a:r>
              <a:rPr lang="zh-TW" altLang="en-US" sz="1600" dirty="0" smtClean="0">
                <a:solidFill>
                  <a:schemeClr val="tx1">
                    <a:lumMod val="50000"/>
                    <a:lumOff val="50000"/>
                  </a:schemeClr>
                </a:solidFill>
              </a:rPr>
              <a:t>月</a:t>
            </a:r>
            <a:r>
              <a:rPr lang="zh-TW" altLang="en-US" sz="1600" dirty="0">
                <a:solidFill>
                  <a:schemeClr val="tx1">
                    <a:lumMod val="50000"/>
                    <a:lumOff val="50000"/>
                  </a:schemeClr>
                </a:solidFill>
              </a:rPr>
              <a:t>起提供健康及傷害險</a:t>
            </a:r>
            <a:r>
              <a:rPr lang="zh-TW" altLang="en-US" sz="1600" dirty="0" smtClean="0">
                <a:solidFill>
                  <a:schemeClr val="tx1">
                    <a:lumMod val="50000"/>
                    <a:lumOff val="50000"/>
                  </a:schemeClr>
                </a:solidFill>
              </a:rPr>
              <a:t>保戶選用</a:t>
            </a:r>
            <a:r>
              <a:rPr lang="zh-TW" altLang="en-US" sz="1600" dirty="0">
                <a:solidFill>
                  <a:schemeClr val="tx1">
                    <a:lumMod val="50000"/>
                    <a:lumOff val="50000"/>
                  </a:schemeClr>
                </a:solidFill>
              </a:rPr>
              <a:t>紙本保單及電子條款，並自</a:t>
            </a:r>
            <a:r>
              <a:rPr lang="en-US" altLang="zh-TW" sz="1600" dirty="0" smtClean="0">
                <a:solidFill>
                  <a:schemeClr val="tx1">
                    <a:lumMod val="50000"/>
                    <a:lumOff val="50000"/>
                  </a:schemeClr>
                </a:solidFill>
              </a:rPr>
              <a:t>2021</a:t>
            </a:r>
            <a:r>
              <a:rPr lang="zh-TW" altLang="en-US" sz="1600" dirty="0" smtClean="0">
                <a:solidFill>
                  <a:schemeClr val="tx1">
                    <a:lumMod val="50000"/>
                    <a:lumOff val="50000"/>
                  </a:schemeClr>
                </a:solidFill>
              </a:rPr>
              <a:t>年</a:t>
            </a:r>
            <a:r>
              <a:rPr lang="en-US" altLang="zh-TW" sz="1600" dirty="0" smtClean="0">
                <a:solidFill>
                  <a:schemeClr val="tx1">
                    <a:lumMod val="50000"/>
                    <a:lumOff val="50000"/>
                  </a:schemeClr>
                </a:solidFill>
              </a:rPr>
              <a:t>10</a:t>
            </a:r>
            <a:r>
              <a:rPr lang="zh-TW" altLang="en-US" sz="1600" dirty="0" smtClean="0">
                <a:solidFill>
                  <a:schemeClr val="tx1">
                    <a:lumMod val="50000"/>
                    <a:lumOff val="50000"/>
                  </a:schemeClr>
                </a:solidFill>
              </a:rPr>
              <a:t>月</a:t>
            </a:r>
            <a:r>
              <a:rPr lang="zh-TW" altLang="en-US" sz="1600" dirty="0">
                <a:solidFill>
                  <a:schemeClr val="tx1">
                    <a:lumMod val="50000"/>
                    <a:lumOff val="50000"/>
                  </a:schemeClr>
                </a:solidFill>
              </a:rPr>
              <a:t>起擴大服務予汽機車險及住宅</a:t>
            </a:r>
            <a:r>
              <a:rPr lang="zh-TW" altLang="en-US" sz="1600" dirty="0" smtClean="0">
                <a:solidFill>
                  <a:schemeClr val="tx1">
                    <a:lumMod val="50000"/>
                    <a:lumOff val="50000"/>
                  </a:schemeClr>
                </a:solidFill>
              </a:rPr>
              <a:t>火險保戶</a:t>
            </a:r>
            <a:r>
              <a:rPr lang="zh-TW" altLang="en-US" sz="1600" dirty="0">
                <a:solidFill>
                  <a:schemeClr val="tx1">
                    <a:lumMod val="50000"/>
                    <a:lumOff val="50000"/>
                  </a:schemeClr>
                </a:solidFill>
              </a:rPr>
              <a:t>；保戶只要掃描保單上的</a:t>
            </a:r>
            <a:r>
              <a:rPr lang="en-US" altLang="zh-TW" sz="1600" dirty="0">
                <a:solidFill>
                  <a:schemeClr val="tx1">
                    <a:lumMod val="50000"/>
                    <a:lumOff val="50000"/>
                  </a:schemeClr>
                </a:solidFill>
              </a:rPr>
              <a:t>QR Code</a:t>
            </a:r>
            <a:r>
              <a:rPr lang="zh-TW" altLang="en-US" sz="1600" dirty="0">
                <a:solidFill>
                  <a:schemeClr val="tx1">
                    <a:lumMod val="50000"/>
                    <a:lumOff val="50000"/>
                  </a:schemeClr>
                </a:solidFill>
              </a:rPr>
              <a:t>，即可連結至官網下載及閱讀保單條款</a:t>
            </a:r>
            <a:r>
              <a:rPr lang="zh-TW" altLang="en-US" sz="1600" dirty="0" smtClean="0">
                <a:solidFill>
                  <a:schemeClr val="tx1">
                    <a:lumMod val="50000"/>
                    <a:lumOff val="50000"/>
                  </a:schemeClr>
                </a:solidFill>
              </a:rPr>
              <a:t>。</a:t>
            </a:r>
            <a:endParaRPr lang="en-US" altLang="zh-TW" sz="1600" dirty="0" smtClean="0">
              <a:solidFill>
                <a:schemeClr val="tx1">
                  <a:lumMod val="50000"/>
                  <a:lumOff val="50000"/>
                </a:schemeClr>
              </a:solidFill>
            </a:endParaRPr>
          </a:p>
          <a:p>
            <a:pPr>
              <a:defRPr/>
            </a:pPr>
            <a:r>
              <a:rPr lang="zh-TW" altLang="en-US" sz="1600" dirty="0">
                <a:solidFill>
                  <a:schemeClr val="tx1">
                    <a:lumMod val="50000"/>
                    <a:lumOff val="50000"/>
                  </a:schemeClr>
                </a:solidFill>
              </a:rPr>
              <a:t>近年數位媒體盛行，多樣數位頻道圍繞在旺旺友聯的生活之中，因此旺旺友聯近年來亦</a:t>
            </a:r>
            <a:r>
              <a:rPr lang="zh-TW" altLang="en-US" sz="1600" dirty="0" smtClean="0">
                <a:solidFill>
                  <a:schemeClr val="tx1">
                    <a:lumMod val="50000"/>
                    <a:lumOff val="50000"/>
                  </a:schemeClr>
                </a:solidFill>
              </a:rPr>
              <a:t>持續拓展</a:t>
            </a:r>
            <a:r>
              <a:rPr lang="zh-TW" altLang="en-US" sz="1600" dirty="0">
                <a:solidFill>
                  <a:schemeClr val="tx1">
                    <a:lumMod val="50000"/>
                    <a:lumOff val="50000"/>
                  </a:schemeClr>
                </a:solidFill>
              </a:rPr>
              <a:t>數位服務，期望透過各類型數位社群平台便捷易操作的使用介面，讓保戶可以更快獲得所需要</a:t>
            </a:r>
            <a:r>
              <a:rPr lang="zh-TW" altLang="en-US" sz="1600" dirty="0" smtClean="0">
                <a:solidFill>
                  <a:schemeClr val="tx1">
                    <a:lumMod val="50000"/>
                    <a:lumOff val="50000"/>
                  </a:schemeClr>
                </a:solidFill>
              </a:rPr>
              <a:t>的資訊</a:t>
            </a:r>
            <a:r>
              <a:rPr lang="zh-TW" altLang="en-US" sz="1600" dirty="0">
                <a:solidFill>
                  <a:schemeClr val="tx1">
                    <a:lumMod val="50000"/>
                    <a:lumOff val="50000"/>
                  </a:schemeClr>
                </a:solidFill>
              </a:rPr>
              <a:t>及服務。旺旺友聯於</a:t>
            </a:r>
            <a:r>
              <a:rPr lang="en-US" altLang="zh-TW" sz="1600" dirty="0">
                <a:solidFill>
                  <a:schemeClr val="tx1">
                    <a:lumMod val="50000"/>
                    <a:lumOff val="50000"/>
                  </a:schemeClr>
                </a:solidFill>
              </a:rPr>
              <a:t>2019 </a:t>
            </a:r>
            <a:r>
              <a:rPr lang="zh-TW" altLang="en-US" sz="1600" dirty="0">
                <a:solidFill>
                  <a:schemeClr val="tx1">
                    <a:lumMod val="50000"/>
                    <a:lumOff val="50000"/>
                  </a:schemeClr>
                </a:solidFill>
              </a:rPr>
              <a:t>年設立</a:t>
            </a:r>
            <a:r>
              <a:rPr lang="en-US" altLang="zh-TW" sz="1600" dirty="0">
                <a:solidFill>
                  <a:schemeClr val="tx1">
                    <a:lumMod val="50000"/>
                    <a:lumOff val="50000"/>
                  </a:schemeClr>
                </a:solidFill>
              </a:rPr>
              <a:t>Facebook </a:t>
            </a:r>
            <a:r>
              <a:rPr lang="zh-TW" altLang="en-US" sz="1600" dirty="0">
                <a:solidFill>
                  <a:schemeClr val="tx1">
                    <a:lumMod val="50000"/>
                    <a:lumOff val="50000"/>
                  </a:schemeClr>
                </a:solidFill>
              </a:rPr>
              <a:t>粉絲專頁、</a:t>
            </a:r>
            <a:r>
              <a:rPr lang="en-US" altLang="zh-TW" sz="1600" dirty="0">
                <a:solidFill>
                  <a:schemeClr val="tx1">
                    <a:lumMod val="50000"/>
                    <a:lumOff val="50000"/>
                  </a:schemeClr>
                </a:solidFill>
              </a:rPr>
              <a:t>LINE </a:t>
            </a:r>
            <a:r>
              <a:rPr lang="zh-TW" altLang="en-US" sz="1600" dirty="0">
                <a:solidFill>
                  <a:schemeClr val="tx1">
                    <a:lumMod val="50000"/>
                    <a:lumOff val="50000"/>
                  </a:schemeClr>
                </a:solidFill>
              </a:rPr>
              <a:t>官方帳號、</a:t>
            </a:r>
            <a:r>
              <a:rPr lang="en-US" altLang="zh-TW" sz="1600" dirty="0">
                <a:solidFill>
                  <a:schemeClr val="tx1">
                    <a:lumMod val="50000"/>
                    <a:lumOff val="50000"/>
                  </a:schemeClr>
                </a:solidFill>
              </a:rPr>
              <a:t>YouTube </a:t>
            </a:r>
            <a:r>
              <a:rPr lang="zh-TW" altLang="en-US" sz="1600" dirty="0">
                <a:solidFill>
                  <a:schemeClr val="tx1">
                    <a:lumMod val="50000"/>
                    <a:lumOff val="50000"/>
                  </a:schemeClr>
                </a:solidFill>
              </a:rPr>
              <a:t>頻道等官方</a:t>
            </a:r>
            <a:r>
              <a:rPr lang="zh-TW" altLang="en-US" sz="1600" dirty="0" smtClean="0">
                <a:solidFill>
                  <a:schemeClr val="tx1">
                    <a:lumMod val="50000"/>
                    <a:lumOff val="50000"/>
                  </a:schemeClr>
                </a:solidFill>
              </a:rPr>
              <a:t>社群</a:t>
            </a:r>
            <a:r>
              <a:rPr lang="zh-TW" altLang="en-US" sz="1600" dirty="0">
                <a:solidFill>
                  <a:schemeClr val="tx1">
                    <a:lumMod val="50000"/>
                    <a:lumOff val="50000"/>
                  </a:schemeClr>
                </a:solidFill>
              </a:rPr>
              <a:t>平台，讓顧客在各個社群平台都能獲取第一手的官方資訊，了解旺旺友聯想傳達給保戶的理念，</a:t>
            </a:r>
            <a:r>
              <a:rPr lang="zh-TW" altLang="en-US" sz="1600" dirty="0" smtClean="0">
                <a:solidFill>
                  <a:schemeClr val="tx1">
                    <a:lumMod val="50000"/>
                    <a:lumOff val="50000"/>
                  </a:schemeClr>
                </a:solidFill>
              </a:rPr>
              <a:t>不論</a:t>
            </a:r>
            <a:r>
              <a:rPr lang="zh-TW" altLang="en-US" sz="1600" dirty="0">
                <a:solidFill>
                  <a:schemeClr val="tx1">
                    <a:lumMod val="50000"/>
                    <a:lumOff val="50000"/>
                  </a:schemeClr>
                </a:solidFill>
              </a:rPr>
              <a:t>使用</a:t>
            </a:r>
            <a:r>
              <a:rPr lang="en-US" altLang="zh-TW" sz="1600" dirty="0" smtClean="0">
                <a:solidFill>
                  <a:schemeClr val="tx1">
                    <a:lumMod val="50000"/>
                    <a:lumOff val="50000"/>
                  </a:schemeClr>
                </a:solidFill>
              </a:rPr>
              <a:t>PC</a:t>
            </a:r>
            <a:r>
              <a:rPr lang="zh-TW" altLang="en-US" sz="1600" dirty="0" smtClean="0">
                <a:solidFill>
                  <a:schemeClr val="tx1">
                    <a:lumMod val="50000"/>
                    <a:lumOff val="50000"/>
                  </a:schemeClr>
                </a:solidFill>
              </a:rPr>
              <a:t>或</a:t>
            </a:r>
            <a:r>
              <a:rPr lang="zh-TW" altLang="en-US" sz="1600" dirty="0">
                <a:solidFill>
                  <a:schemeClr val="tx1">
                    <a:lumMod val="50000"/>
                    <a:lumOff val="50000"/>
                  </a:schemeClr>
                </a:solidFill>
              </a:rPr>
              <a:t>行動裝置都能透過多元管道與旺旺友聯對話、互動，有效聽取及解決保戶或消費者之</a:t>
            </a:r>
            <a:r>
              <a:rPr lang="zh-TW" altLang="en-US" sz="1600" dirty="0" smtClean="0">
                <a:solidFill>
                  <a:schemeClr val="tx1">
                    <a:lumMod val="50000"/>
                    <a:lumOff val="50000"/>
                  </a:schemeClr>
                </a:solidFill>
              </a:rPr>
              <a:t>訴求</a:t>
            </a:r>
            <a:r>
              <a:rPr lang="zh-TW" altLang="en-US" sz="1600" dirty="0">
                <a:solidFill>
                  <a:schemeClr val="tx1">
                    <a:lumMod val="50000"/>
                    <a:lumOff val="50000"/>
                  </a:schemeClr>
                </a:solidFill>
              </a:rPr>
              <a:t>，並且透過真人</a:t>
            </a:r>
            <a:r>
              <a:rPr lang="en-US" altLang="zh-TW" sz="1600" dirty="0">
                <a:solidFill>
                  <a:schemeClr val="tx1">
                    <a:lumMod val="50000"/>
                    <a:lumOff val="50000"/>
                  </a:schemeClr>
                </a:solidFill>
              </a:rPr>
              <a:t>1 </a:t>
            </a:r>
            <a:r>
              <a:rPr lang="zh-TW" altLang="en-US" sz="1600" dirty="0">
                <a:solidFill>
                  <a:schemeClr val="tx1">
                    <a:lumMod val="50000"/>
                    <a:lumOff val="50000"/>
                  </a:schemeClr>
                </a:solidFill>
              </a:rPr>
              <a:t>對</a:t>
            </a:r>
            <a:r>
              <a:rPr lang="en-US" altLang="zh-TW" sz="1600" dirty="0">
                <a:solidFill>
                  <a:schemeClr val="tx1">
                    <a:lumMod val="50000"/>
                    <a:lumOff val="50000"/>
                  </a:schemeClr>
                </a:solidFill>
              </a:rPr>
              <a:t>1 </a:t>
            </a:r>
            <a:r>
              <a:rPr lang="zh-TW" altLang="en-US" sz="1600" dirty="0">
                <a:solidFill>
                  <a:schemeClr val="tx1">
                    <a:lumMod val="50000"/>
                    <a:lumOff val="50000"/>
                  </a:schemeClr>
                </a:solidFill>
              </a:rPr>
              <a:t>的互動軌跡，得以檢討改進作業方式或處理流程。</a:t>
            </a:r>
            <a:endParaRPr lang="en-US" altLang="zh-TW" sz="1600" dirty="0" smtClean="0">
              <a:solidFill>
                <a:schemeClr val="tx1">
                  <a:lumMod val="50000"/>
                  <a:lumOff val="50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0137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內容版面配置區 2"/>
          <p:cNvSpPr>
            <a:spLocks noGrp="1"/>
          </p:cNvSpPr>
          <p:nvPr>
            <p:ph idx="1"/>
          </p:nvPr>
        </p:nvSpPr>
        <p:spPr>
          <a:xfrm>
            <a:off x="395288" y="1557338"/>
            <a:ext cx="8229600" cy="4608512"/>
          </a:xfrm>
        </p:spPr>
        <p:txBody>
          <a:bodyPr/>
          <a:lstStyle/>
          <a:p>
            <a:pPr>
              <a:buFontTx/>
              <a:buBlip>
                <a:blip r:embed="rId2"/>
              </a:buBlip>
              <a:defRPr/>
            </a:pPr>
            <a:r>
              <a:rPr lang="zh-TW" altLang="en-US" sz="2800" dirty="0" smtClean="0"/>
              <a:t>弱勢族群最堅實的後盾</a:t>
            </a:r>
            <a:endParaRPr lang="en-US" altLang="zh-TW" sz="2800" dirty="0" smtClean="0"/>
          </a:p>
          <a:p>
            <a:pPr marL="0" indent="0">
              <a:buFontTx/>
              <a:buNone/>
              <a:defRPr/>
            </a:pPr>
            <a:r>
              <a:rPr lang="zh-TW" altLang="en-US" sz="2000" dirty="0" smtClean="0"/>
              <a:t>        旺</a:t>
            </a:r>
            <a:r>
              <a:rPr lang="zh-TW" altLang="en-US" sz="2000" dirty="0"/>
              <a:t>旺友聯為照顧弱勢族群，積極配合</a:t>
            </a:r>
            <a:r>
              <a:rPr lang="zh-TW" altLang="en-US" sz="2000" dirty="0" smtClean="0"/>
              <a:t>政府</a:t>
            </a:r>
            <a:endParaRPr lang="en-US" altLang="zh-TW" sz="2000" dirty="0" smtClean="0"/>
          </a:p>
          <a:p>
            <a:pPr marL="0" indent="0">
              <a:buFontTx/>
              <a:buNone/>
              <a:defRPr/>
            </a:pPr>
            <a:r>
              <a:rPr lang="zh-TW" altLang="en-US" sz="2000" dirty="0" smtClean="0"/>
              <a:t>建構社會</a:t>
            </a:r>
            <a:r>
              <a:rPr lang="zh-TW" altLang="en-US" sz="2000" dirty="0"/>
              <a:t>防護網，極力推動「</a:t>
            </a:r>
            <a:r>
              <a:rPr lang="zh-TW" altLang="en-US" sz="2000" dirty="0" smtClean="0"/>
              <a:t>微型</a:t>
            </a:r>
            <a:r>
              <a:rPr lang="zh-TW" altLang="en-US" sz="2000" dirty="0"/>
              <a:t>保險」</a:t>
            </a:r>
            <a:r>
              <a:rPr lang="zh-TW" altLang="en-US" sz="2000" dirty="0" smtClean="0"/>
              <a:t>業</a:t>
            </a:r>
            <a:endParaRPr lang="en-US" altLang="zh-TW" sz="2000" dirty="0" smtClean="0"/>
          </a:p>
          <a:p>
            <a:pPr marL="0" indent="0">
              <a:buFontTx/>
              <a:buNone/>
              <a:defRPr/>
            </a:pPr>
            <a:r>
              <a:rPr lang="zh-TW" altLang="en-US" sz="2000" dirty="0" smtClean="0"/>
              <a:t>務，保障</a:t>
            </a:r>
            <a:r>
              <a:rPr lang="zh-TW" altLang="en-US" sz="2000" dirty="0"/>
              <a:t>弱勢者遇到突然其來的死傷</a:t>
            </a:r>
            <a:r>
              <a:rPr lang="zh-TW" altLang="en-US" sz="2000" dirty="0" smtClean="0"/>
              <a:t>事故</a:t>
            </a:r>
            <a:endParaRPr lang="en-US" altLang="zh-TW" sz="2000" dirty="0" smtClean="0"/>
          </a:p>
          <a:p>
            <a:pPr marL="0" indent="0">
              <a:buFontTx/>
              <a:buNone/>
              <a:defRPr/>
            </a:pPr>
            <a:r>
              <a:rPr lang="zh-TW" altLang="en-US" sz="2000" dirty="0" smtClean="0"/>
              <a:t>時，</a:t>
            </a:r>
            <a:r>
              <a:rPr lang="zh-TW" altLang="en-US" sz="2000" dirty="0"/>
              <a:t>家中經濟不致於陷入困境。自</a:t>
            </a:r>
            <a:r>
              <a:rPr lang="en-US" altLang="zh-TW" sz="2000" dirty="0" smtClean="0"/>
              <a:t>2014</a:t>
            </a:r>
          </a:p>
          <a:p>
            <a:pPr marL="0" indent="0">
              <a:buFontTx/>
              <a:buNone/>
              <a:defRPr/>
            </a:pPr>
            <a:r>
              <a:rPr lang="zh-TW" altLang="en-US" sz="2000" dirty="0" smtClean="0"/>
              <a:t>年</a:t>
            </a:r>
            <a:r>
              <a:rPr lang="zh-TW" altLang="en-US" sz="2000" dirty="0"/>
              <a:t>推動</a:t>
            </a:r>
            <a:r>
              <a:rPr lang="zh-TW" altLang="en-US" sz="2000" dirty="0" smtClean="0"/>
              <a:t>微型</a:t>
            </a:r>
            <a:r>
              <a:rPr lang="zh-TW" altLang="en-US" sz="2000" dirty="0"/>
              <a:t>保險起，共計有心路社會</a:t>
            </a:r>
            <a:r>
              <a:rPr lang="zh-TW" altLang="en-US" sz="2000" dirty="0" smtClean="0"/>
              <a:t>福</a:t>
            </a:r>
            <a:endParaRPr lang="en-US" altLang="zh-TW" sz="2000" dirty="0" smtClean="0"/>
          </a:p>
          <a:p>
            <a:pPr marL="0" indent="0">
              <a:buFontTx/>
              <a:buNone/>
              <a:defRPr/>
            </a:pPr>
            <a:r>
              <a:rPr lang="zh-TW" altLang="en-US" sz="2000" dirty="0" smtClean="0"/>
              <a:t>利</a:t>
            </a:r>
            <a:r>
              <a:rPr lang="zh-TW" altLang="en-US" sz="2000" dirty="0"/>
              <a:t>基金會等</a:t>
            </a:r>
            <a:r>
              <a:rPr lang="en-US" altLang="zh-TW" sz="2000" dirty="0" smtClean="0"/>
              <a:t>51</a:t>
            </a:r>
            <a:r>
              <a:rPr lang="zh-TW" altLang="en-US" sz="2000" dirty="0" smtClean="0"/>
              <a:t>個</a:t>
            </a:r>
            <a:r>
              <a:rPr lang="zh-TW" altLang="en-US" sz="2000" dirty="0"/>
              <a:t>團體，至今守護全台</a:t>
            </a:r>
            <a:r>
              <a:rPr lang="zh-TW" altLang="en-US" sz="2000" dirty="0" smtClean="0"/>
              <a:t>逾</a:t>
            </a:r>
            <a:endParaRPr lang="en-US" altLang="zh-TW" sz="2000" dirty="0" smtClean="0"/>
          </a:p>
          <a:p>
            <a:pPr marL="0" indent="0">
              <a:buFontTx/>
              <a:buNone/>
              <a:defRPr/>
            </a:pPr>
            <a:r>
              <a:rPr lang="en-US" altLang="zh-TW" sz="2000" dirty="0" smtClean="0"/>
              <a:t>2 </a:t>
            </a:r>
            <a:r>
              <a:rPr lang="zh-TW" altLang="en-US" sz="2000" dirty="0"/>
              <a:t>萬名弱勢</a:t>
            </a:r>
            <a:r>
              <a:rPr lang="zh-TW" altLang="en-US" sz="2000" dirty="0" smtClean="0"/>
              <a:t>民眾，持續</a:t>
            </a:r>
            <a:r>
              <a:rPr lang="zh-TW" altLang="en-US" sz="2000" dirty="0"/>
              <a:t>為社會注入正</a:t>
            </a:r>
            <a:r>
              <a:rPr lang="zh-TW" altLang="en-US" sz="2000" dirty="0" smtClean="0"/>
              <a:t>向</a:t>
            </a:r>
            <a:endParaRPr lang="en-US" altLang="zh-TW" sz="2000" dirty="0" smtClean="0"/>
          </a:p>
          <a:p>
            <a:pPr marL="0" indent="0">
              <a:buFontTx/>
              <a:buNone/>
              <a:defRPr/>
            </a:pPr>
            <a:r>
              <a:rPr lang="zh-TW" altLang="en-US" sz="2000" dirty="0" smtClean="0"/>
              <a:t>的</a:t>
            </a:r>
            <a:r>
              <a:rPr lang="zh-TW" altLang="en-US" sz="2000" dirty="0"/>
              <a:t>力量。</a:t>
            </a:r>
            <a:endParaRPr lang="zh-TW" altLang="en-US" sz="2000" dirty="0" smtClean="0"/>
          </a:p>
        </p:txBody>
      </p:sp>
      <p:sp>
        <p:nvSpPr>
          <p:cNvPr id="13315" name="投影片編號版面配置區 3"/>
          <p:cNvSpPr>
            <a:spLocks noGrp="1"/>
          </p:cNvSpPr>
          <p:nvPr>
            <p:ph type="sldNum" sz="quarter" idx="4294967295"/>
          </p:nvPr>
        </p:nvSpPr>
        <p:spPr bwMode="auto">
          <a:xfrm>
            <a:off x="6553200" y="6524625"/>
            <a:ext cx="2133600" cy="288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b="1">
                <a:solidFill>
                  <a:srgbClr val="7F7F7F"/>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b="1">
                <a:solidFill>
                  <a:srgbClr val="7F7F7F"/>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b="1">
                <a:solidFill>
                  <a:srgbClr val="7F7F7F"/>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9pPr>
          </a:lstStyle>
          <a:p>
            <a:pPr>
              <a:spcBef>
                <a:spcPct val="0"/>
              </a:spcBef>
              <a:buFontTx/>
              <a:buNone/>
            </a:pPr>
            <a:fld id="{A308C83C-23A1-4625-A0E8-FCCD3842B923}" type="slidenum">
              <a:rPr lang="en-US" altLang="zh-TW" sz="1200" b="0" smtClean="0">
                <a:solidFill>
                  <a:schemeClr val="bg1"/>
                </a:solidFill>
                <a:latin typeface="Calibri" panose="020F0502020204030204" pitchFamily="34" charset="0"/>
                <a:ea typeface="新細明體" panose="02020500000000000000" pitchFamily="18" charset="-120"/>
              </a:rPr>
              <a:pPr>
                <a:spcBef>
                  <a:spcPct val="0"/>
                </a:spcBef>
                <a:buFontTx/>
                <a:buNone/>
              </a:pPr>
              <a:t>27</a:t>
            </a:fld>
            <a:endParaRPr lang="en-US" altLang="zh-TW" sz="1200" b="0" smtClean="0">
              <a:solidFill>
                <a:schemeClr val="bg1"/>
              </a:solidFill>
              <a:latin typeface="Calibri" panose="020F0502020204030204" pitchFamily="34" charset="0"/>
              <a:ea typeface="新細明體" panose="02020500000000000000" pitchFamily="18" charset="-120"/>
            </a:endParaRPr>
          </a:p>
        </p:txBody>
      </p:sp>
      <p:pic>
        <p:nvPicPr>
          <p:cNvPr id="27655" name="Picture 7"/>
          <p:cNvPicPr>
            <a:picLocks noChangeAspect="1" noChangeArrowheads="1"/>
          </p:cNvPicPr>
          <p:nvPr/>
        </p:nvPicPr>
        <p:blipFill>
          <a:blip r:embed="rId3" cstate="print"/>
          <a:srcRect/>
          <a:stretch>
            <a:fillRect/>
          </a:stretch>
        </p:blipFill>
        <p:spPr bwMode="auto">
          <a:xfrm>
            <a:off x="5023683" y="1916832"/>
            <a:ext cx="4104456" cy="4104456"/>
          </a:xfrm>
          <a:prstGeom prst="ellipse">
            <a:avLst/>
          </a:prstGeom>
          <a:ln>
            <a:noFill/>
          </a:ln>
          <a:effectLst>
            <a:softEdge rad="112500"/>
          </a:effectLst>
        </p:spPr>
      </p:pic>
      <p:sp>
        <p:nvSpPr>
          <p:cNvPr id="8" name="標題 12"/>
          <p:cNvSpPr txBox="1">
            <a:spLocks/>
          </p:cNvSpPr>
          <p:nvPr/>
        </p:nvSpPr>
        <p:spPr>
          <a:xfrm>
            <a:off x="468313" y="908050"/>
            <a:ext cx="5627687" cy="576263"/>
          </a:xfrm>
          <a:prstGeom prst="rect">
            <a:avLst/>
          </a:prstGeom>
        </p:spPr>
        <p:txBody>
          <a:bodyPr anchor="ctr"/>
          <a:lstStyle/>
          <a:p>
            <a:pPr eaLnBrk="1" fontAlgn="auto" hangingPunct="1">
              <a:spcAft>
                <a:spcPts val="0"/>
              </a:spcAft>
              <a:defRPr/>
            </a:pPr>
            <a:r>
              <a:rPr lang="en-US" altLang="zh-TW" sz="3200" b="1" dirty="0">
                <a:solidFill>
                  <a:srgbClr val="A50F14"/>
                </a:solidFill>
                <a:latin typeface="微軟正黑體" panose="020B0604030504040204" pitchFamily="34" charset="-120"/>
                <a:ea typeface="微軟正黑體" panose="020B0604030504040204" pitchFamily="34" charset="-120"/>
              </a:rPr>
              <a:t>2021 </a:t>
            </a:r>
            <a:r>
              <a:rPr lang="zh-TW" altLang="en-US" sz="3200" b="1" dirty="0">
                <a:solidFill>
                  <a:srgbClr val="A50F14"/>
                </a:solidFill>
                <a:latin typeface="微軟正黑體" panose="020B0604030504040204" pitchFamily="34" charset="-120"/>
                <a:ea typeface="微軟正黑體" panose="020B0604030504040204" pitchFamily="34" charset="-120"/>
              </a:rPr>
              <a:t>愛永續 不間斷</a:t>
            </a:r>
            <a:r>
              <a:rPr kumimoji="0" lang="en-US" altLang="zh-TW" sz="3200" b="1" dirty="0">
                <a:solidFill>
                  <a:srgbClr val="A50F14"/>
                </a:solidFill>
                <a:latin typeface="微軟正黑體" pitchFamily="34" charset="-120"/>
                <a:ea typeface="微軟正黑體" pitchFamily="34" charset="-120"/>
                <a:cs typeface="+mj-cs"/>
              </a:rPr>
              <a:t>-</a:t>
            </a:r>
            <a:r>
              <a:rPr lang="zh-TW" altLang="en-US" sz="3200" b="1" dirty="0">
                <a:solidFill>
                  <a:srgbClr val="A50F14"/>
                </a:solidFill>
                <a:latin typeface="微軟正黑體" pitchFamily="34" charset="-120"/>
                <a:ea typeface="微軟正黑體" pitchFamily="34" charset="-120"/>
              </a:rPr>
              <a:t>微型保險</a:t>
            </a:r>
            <a:endParaRPr kumimoji="0" lang="zh-TW" altLang="en-US" sz="3200" b="1" dirty="0">
              <a:solidFill>
                <a:srgbClr val="A50F14"/>
              </a:solidFill>
              <a:latin typeface="微軟正黑體" pitchFamily="34" charset="-120"/>
              <a:ea typeface="微軟正黑體" pitchFamily="34" charset="-120"/>
              <a:cs typeface="+mj-cs"/>
            </a:endParaRPr>
          </a:p>
        </p:txBody>
      </p:sp>
    </p:spTree>
    <p:extLst>
      <p:ext uri="{BB962C8B-B14F-4D97-AF65-F5344CB8AC3E}">
        <p14:creationId xmlns:p14="http://schemas.microsoft.com/office/powerpoint/2010/main" val="38565918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編號版面配置區 3"/>
          <p:cNvSpPr>
            <a:spLocks noGrp="1"/>
          </p:cNvSpPr>
          <p:nvPr>
            <p:ph type="sldNum" sz="quarter" idx="4294967295"/>
          </p:nvPr>
        </p:nvSpPr>
        <p:spPr bwMode="auto">
          <a:xfrm>
            <a:off x="6553200" y="6524625"/>
            <a:ext cx="2133600" cy="288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b="1">
                <a:solidFill>
                  <a:srgbClr val="7F7F7F"/>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b="1">
                <a:solidFill>
                  <a:srgbClr val="7F7F7F"/>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b="1">
                <a:solidFill>
                  <a:srgbClr val="7F7F7F"/>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9pPr>
          </a:lstStyle>
          <a:p>
            <a:pPr>
              <a:spcBef>
                <a:spcPct val="0"/>
              </a:spcBef>
              <a:buFontTx/>
              <a:buNone/>
            </a:pPr>
            <a:fld id="{C91F0F99-7669-4F44-BDAA-6BDA5F115E08}" type="slidenum">
              <a:rPr lang="en-US" altLang="zh-TW" sz="1200" b="0" smtClean="0">
                <a:solidFill>
                  <a:schemeClr val="bg1"/>
                </a:solidFill>
                <a:latin typeface="Calibri" panose="020F0502020204030204" pitchFamily="34" charset="0"/>
                <a:ea typeface="新細明體" panose="02020500000000000000" pitchFamily="18" charset="-120"/>
              </a:rPr>
              <a:pPr>
                <a:spcBef>
                  <a:spcPct val="0"/>
                </a:spcBef>
                <a:buFontTx/>
                <a:buNone/>
              </a:pPr>
              <a:t>28</a:t>
            </a:fld>
            <a:endParaRPr lang="en-US" altLang="zh-TW" sz="1200" b="0" smtClean="0">
              <a:solidFill>
                <a:schemeClr val="bg1"/>
              </a:solidFill>
              <a:latin typeface="Calibri" panose="020F0502020204030204" pitchFamily="34" charset="0"/>
              <a:ea typeface="新細明體" panose="02020500000000000000" pitchFamily="18" charset="-120"/>
            </a:endParaRPr>
          </a:p>
        </p:txBody>
      </p:sp>
      <p:sp>
        <p:nvSpPr>
          <p:cNvPr id="8" name="標題 12"/>
          <p:cNvSpPr txBox="1">
            <a:spLocks/>
          </p:cNvSpPr>
          <p:nvPr/>
        </p:nvSpPr>
        <p:spPr>
          <a:xfrm>
            <a:off x="468313" y="908050"/>
            <a:ext cx="5627687" cy="576263"/>
          </a:xfrm>
          <a:prstGeom prst="rect">
            <a:avLst/>
          </a:prstGeom>
        </p:spPr>
        <p:txBody>
          <a:bodyPr anchor="ctr"/>
          <a:lstStyle/>
          <a:p>
            <a:pPr eaLnBrk="1" fontAlgn="auto" hangingPunct="1">
              <a:spcAft>
                <a:spcPts val="0"/>
              </a:spcAft>
              <a:defRPr/>
            </a:pPr>
            <a:r>
              <a:rPr lang="en-US" altLang="zh-TW" sz="3200" b="1" dirty="0">
                <a:solidFill>
                  <a:srgbClr val="A50F14"/>
                </a:solidFill>
                <a:latin typeface="微軟正黑體" panose="020B0604030504040204" pitchFamily="34" charset="-120"/>
                <a:ea typeface="微軟正黑體" panose="020B0604030504040204" pitchFamily="34" charset="-120"/>
              </a:rPr>
              <a:t>2021 </a:t>
            </a:r>
            <a:r>
              <a:rPr lang="zh-TW" altLang="en-US" sz="3200" b="1" dirty="0">
                <a:solidFill>
                  <a:srgbClr val="A50F14"/>
                </a:solidFill>
                <a:latin typeface="微軟正黑體" panose="020B0604030504040204" pitchFamily="34" charset="-120"/>
                <a:ea typeface="微軟正黑體" panose="020B0604030504040204" pitchFamily="34" charset="-120"/>
              </a:rPr>
              <a:t>愛永續 不間斷</a:t>
            </a:r>
            <a:r>
              <a:rPr kumimoji="0" lang="en-US" altLang="zh-TW" sz="3200" b="1" dirty="0">
                <a:solidFill>
                  <a:srgbClr val="A50F14"/>
                </a:solidFill>
                <a:latin typeface="微軟正黑體" pitchFamily="34" charset="-120"/>
                <a:ea typeface="微軟正黑體" pitchFamily="34" charset="-120"/>
              </a:rPr>
              <a:t>-</a:t>
            </a:r>
            <a:r>
              <a:rPr kumimoji="0" lang="zh-TW" altLang="en-US" sz="3200" b="1" dirty="0">
                <a:solidFill>
                  <a:srgbClr val="A50F14"/>
                </a:solidFill>
                <a:latin typeface="微軟正黑體" pitchFamily="34" charset="-120"/>
                <a:ea typeface="微軟正黑體" pitchFamily="34" charset="-120"/>
                <a:cs typeface="+mj-cs"/>
              </a:rPr>
              <a:t>公益活動</a:t>
            </a:r>
          </a:p>
        </p:txBody>
      </p:sp>
      <p:sp>
        <p:nvSpPr>
          <p:cNvPr id="12" name="矩形 11"/>
          <p:cNvSpPr/>
          <p:nvPr/>
        </p:nvSpPr>
        <p:spPr>
          <a:xfrm>
            <a:off x="298450" y="3502025"/>
            <a:ext cx="2854325" cy="2462213"/>
          </a:xfrm>
          <a:prstGeom prst="rect">
            <a:avLst/>
          </a:prstGeom>
        </p:spPr>
        <p:txBody>
          <a:bodyPr>
            <a:spAutoFit/>
          </a:bodyPr>
          <a:lstStyle/>
          <a:p>
            <a:pPr>
              <a:defRPr/>
            </a:pPr>
            <a:r>
              <a:rPr lang="zh-TW" altLang="en-US" sz="1400" b="1" dirty="0">
                <a:solidFill>
                  <a:schemeClr val="tx1">
                    <a:lumMod val="50000"/>
                    <a:lumOff val="50000"/>
                  </a:schemeClr>
                </a:solidFill>
                <a:latin typeface="微軟正黑體" panose="020B0604030504040204" pitchFamily="34" charset="-120"/>
                <a:ea typeface="微軟正黑體" panose="020B0604030504040204" pitchFamily="34" charset="-120"/>
              </a:rPr>
              <a:t>每年的四月二日為「世界自閉症關懷日」，中華民國自閉症總會在</a:t>
            </a:r>
            <a:r>
              <a:rPr lang="en-US" altLang="zh-TW" sz="1400" b="1" dirty="0">
                <a:solidFill>
                  <a:schemeClr val="tx1">
                    <a:lumMod val="50000"/>
                    <a:lumOff val="50000"/>
                  </a:schemeClr>
                </a:solidFill>
                <a:latin typeface="微軟正黑體" panose="020B0604030504040204" pitchFamily="34" charset="-120"/>
                <a:ea typeface="微軟正黑體" panose="020B0604030504040204" pitchFamily="34" charset="-120"/>
              </a:rPr>
              <a:t>2021 </a:t>
            </a:r>
            <a:r>
              <a:rPr lang="zh-TW" altLang="en-US" sz="1400" b="1" dirty="0">
                <a:solidFill>
                  <a:schemeClr val="tx1">
                    <a:lumMod val="50000"/>
                    <a:lumOff val="50000"/>
                  </a:schemeClr>
                </a:solidFill>
                <a:latin typeface="微軟正黑體" panose="020B0604030504040204" pitchFamily="34" charset="-120"/>
                <a:ea typeface="微軟正黑體" panose="020B0604030504040204" pitchFamily="34" charset="-120"/>
              </a:rPr>
              <a:t>年</a:t>
            </a:r>
            <a:r>
              <a:rPr lang="en-US" altLang="zh-TW" sz="1400" b="1" dirty="0">
                <a:solidFill>
                  <a:schemeClr val="tx1">
                    <a:lumMod val="50000"/>
                    <a:lumOff val="50000"/>
                  </a:schemeClr>
                </a:solidFill>
                <a:latin typeface="微軟正黑體" panose="020B0604030504040204" pitchFamily="34" charset="-120"/>
                <a:ea typeface="微軟正黑體" panose="020B0604030504040204" pitchFamily="34" charset="-120"/>
              </a:rPr>
              <a:t>3 </a:t>
            </a:r>
            <a:r>
              <a:rPr lang="zh-TW" altLang="en-US" sz="1400" b="1" dirty="0">
                <a:solidFill>
                  <a:schemeClr val="tx1">
                    <a:lumMod val="50000"/>
                    <a:lumOff val="50000"/>
                  </a:schemeClr>
                </a:solidFill>
                <a:latin typeface="微軟正黑體" panose="020B0604030504040204" pitchFamily="34" charset="-120"/>
                <a:ea typeface="微軟正黑體" panose="020B0604030504040204" pitchFamily="34" charset="-120"/>
              </a:rPr>
              <a:t>月底舉辦「星星相惜，</a:t>
            </a:r>
          </a:p>
          <a:p>
            <a:pPr>
              <a:defRPr/>
            </a:pPr>
            <a:r>
              <a:rPr lang="zh-TW" altLang="en-US" sz="1400" b="1" dirty="0">
                <a:solidFill>
                  <a:schemeClr val="tx1">
                    <a:lumMod val="50000"/>
                    <a:lumOff val="50000"/>
                  </a:schemeClr>
                </a:solidFill>
                <a:latin typeface="微軟正黑體" panose="020B0604030504040204" pitchFamily="34" charset="-120"/>
                <a:ea typeface="微軟正黑體" panose="020B0604030504040204" pitchFamily="34" charset="-120"/>
              </a:rPr>
              <a:t>讓愛走動」的活動，透過表演及戶外園遊活動，鼓勵更多「星兒」的自閉症者家庭出來與社會互動，</a:t>
            </a:r>
          </a:p>
          <a:p>
            <a:pPr>
              <a:defRPr/>
            </a:pPr>
            <a:r>
              <a:rPr lang="zh-TW" altLang="en-US" sz="1400" b="1" dirty="0">
                <a:solidFill>
                  <a:schemeClr val="tx1">
                    <a:lumMod val="50000"/>
                    <a:lumOff val="50000"/>
                  </a:schemeClr>
                </a:solidFill>
                <a:latin typeface="微軟正黑體" panose="020B0604030504040204" pitchFamily="34" charset="-120"/>
                <a:ea typeface="微軟正黑體" panose="020B0604030504040204" pitchFamily="34" charset="-120"/>
              </a:rPr>
              <a:t>讓大眾對自閉症能有多方面的了解，並且與國際接軌，讓自閉症的資訊更加流通。旺旺友聯同時也招</a:t>
            </a:r>
          </a:p>
          <a:p>
            <a:pPr>
              <a:defRPr/>
            </a:pPr>
            <a:r>
              <a:rPr lang="zh-TW" altLang="en-US" sz="1400" b="1" dirty="0">
                <a:solidFill>
                  <a:schemeClr val="tx1">
                    <a:lumMod val="50000"/>
                    <a:lumOff val="50000"/>
                  </a:schemeClr>
                </a:solidFill>
                <a:latin typeface="微軟正黑體" panose="020B0604030504040204" pitchFamily="34" charset="-120"/>
                <a:ea typeface="微軟正黑體" panose="020B0604030504040204" pitchFamily="34" charset="-120"/>
              </a:rPr>
              <a:t>募更許多志工加入幫助星兒，同仁用實際行動來付出愛。</a:t>
            </a:r>
          </a:p>
        </p:txBody>
      </p:sp>
      <p:sp>
        <p:nvSpPr>
          <p:cNvPr id="14" name="矩形 13"/>
          <p:cNvSpPr/>
          <p:nvPr/>
        </p:nvSpPr>
        <p:spPr>
          <a:xfrm>
            <a:off x="3189288" y="4195763"/>
            <a:ext cx="2895600" cy="1601787"/>
          </a:xfrm>
          <a:prstGeom prst="rect">
            <a:avLst/>
          </a:prstGeom>
        </p:spPr>
        <p:txBody>
          <a:bodyPr>
            <a:spAutoFit/>
          </a:bodyPr>
          <a:lstStyle/>
          <a:p>
            <a:pPr>
              <a:defRPr/>
            </a:pPr>
            <a:r>
              <a:rPr lang="zh-TW" altLang="en-US" sz="1400" b="1" dirty="0">
                <a:solidFill>
                  <a:schemeClr val="tx1">
                    <a:lumMod val="50000"/>
                    <a:lumOff val="50000"/>
                  </a:schemeClr>
                </a:solidFill>
                <a:latin typeface="微軟正黑體" panose="020B0604030504040204" pitchFamily="34" charset="-120"/>
                <a:ea typeface="微軟正黑體" panose="020B0604030504040204" pitchFamily="34" charset="-120"/>
              </a:rPr>
              <a:t>旺旺友聯已連續五屆參與社團法人彰化縣肢體傷殘協進會，舉辦之「羽翔盃全國輪椅羽球錦標賽」，除了鼓勵每個人走出戶外、融入社會，藉此活動能鼓勵身心障礙朋友走向運動舞台，發揮運動家精神，找回生命中的自信心。</a:t>
            </a:r>
          </a:p>
        </p:txBody>
      </p:sp>
      <p:sp>
        <p:nvSpPr>
          <p:cNvPr id="16" name="矩形 15"/>
          <p:cNvSpPr/>
          <p:nvPr/>
        </p:nvSpPr>
        <p:spPr>
          <a:xfrm>
            <a:off x="6145213" y="3621088"/>
            <a:ext cx="2890837" cy="2246312"/>
          </a:xfrm>
          <a:prstGeom prst="rect">
            <a:avLst/>
          </a:prstGeom>
        </p:spPr>
        <p:txBody>
          <a:bodyPr>
            <a:spAutoFit/>
          </a:bodyPr>
          <a:lstStyle/>
          <a:p>
            <a:pPr>
              <a:defRPr/>
            </a:pPr>
            <a:r>
              <a:rPr lang="zh-TW" altLang="en-US" sz="1400" b="1" dirty="0">
                <a:solidFill>
                  <a:schemeClr val="tx1">
                    <a:lumMod val="50000"/>
                    <a:lumOff val="50000"/>
                  </a:schemeClr>
                </a:solidFill>
                <a:latin typeface="微軟正黑體" panose="020B0604030504040204" pitchFamily="34" charset="-120"/>
                <a:ea typeface="微軟正黑體" panose="020B0604030504040204" pitchFamily="34" charset="-120"/>
              </a:rPr>
              <a:t>聯合國將每年</a:t>
            </a:r>
            <a:r>
              <a:rPr lang="en-US" altLang="zh-TW" sz="1400" b="1" dirty="0">
                <a:solidFill>
                  <a:schemeClr val="tx1">
                    <a:lumMod val="50000"/>
                    <a:lumOff val="50000"/>
                  </a:schemeClr>
                </a:solidFill>
                <a:latin typeface="微軟正黑體" panose="020B0604030504040204" pitchFamily="34" charset="-120"/>
                <a:ea typeface="微軟正黑體" panose="020B0604030504040204" pitchFamily="34" charset="-120"/>
              </a:rPr>
              <a:t>12 </a:t>
            </a:r>
            <a:r>
              <a:rPr lang="zh-TW" altLang="en-US" sz="1400" b="1" dirty="0">
                <a:solidFill>
                  <a:schemeClr val="tx1">
                    <a:lumMod val="50000"/>
                    <a:lumOff val="50000"/>
                  </a:schemeClr>
                </a:solidFill>
                <a:latin typeface="微軟正黑體" panose="020B0604030504040204" pitchFamily="34" charset="-120"/>
                <a:ea typeface="微軟正黑體" panose="020B0604030504040204" pitchFamily="34" charset="-120"/>
              </a:rPr>
              <a:t>月</a:t>
            </a:r>
            <a:r>
              <a:rPr lang="en-US" altLang="zh-TW" sz="1400" b="1" dirty="0">
                <a:solidFill>
                  <a:schemeClr val="tx1">
                    <a:lumMod val="50000"/>
                    <a:lumOff val="50000"/>
                  </a:schemeClr>
                </a:solidFill>
                <a:latin typeface="微軟正黑體" panose="020B0604030504040204" pitchFamily="34" charset="-120"/>
                <a:ea typeface="微軟正黑體" panose="020B0604030504040204" pitchFamily="34" charset="-120"/>
              </a:rPr>
              <a:t>3 </a:t>
            </a:r>
            <a:r>
              <a:rPr lang="zh-TW" altLang="en-US" sz="1400" b="1" dirty="0">
                <a:solidFill>
                  <a:schemeClr val="tx1">
                    <a:lumMod val="50000"/>
                    <a:lumOff val="50000"/>
                  </a:schemeClr>
                </a:solidFill>
                <a:latin typeface="微軟正黑體" panose="020B0604030504040204" pitchFamily="34" charset="-120"/>
                <a:ea typeface="微軟正黑體" panose="020B0604030504040204" pitchFamily="34" charset="-120"/>
              </a:rPr>
              <a:t>日訂為「國際身心障礙者日」。自閉症總會</a:t>
            </a:r>
            <a:r>
              <a:rPr lang="en-US" altLang="zh-TW" sz="1400" b="1" dirty="0">
                <a:solidFill>
                  <a:schemeClr val="tx1">
                    <a:lumMod val="50000"/>
                    <a:lumOff val="50000"/>
                  </a:schemeClr>
                </a:solidFill>
                <a:latin typeface="微軟正黑體" panose="020B0604030504040204" pitchFamily="34" charset="-120"/>
                <a:ea typeface="微軟正黑體" panose="020B0604030504040204" pitchFamily="34" charset="-120"/>
              </a:rPr>
              <a:t>2021 </a:t>
            </a:r>
            <a:r>
              <a:rPr lang="zh-TW" altLang="en-US" sz="1400" b="1" dirty="0">
                <a:solidFill>
                  <a:schemeClr val="tx1">
                    <a:lumMod val="50000"/>
                    <a:lumOff val="50000"/>
                  </a:schemeClr>
                </a:solidFill>
                <a:latin typeface="微軟正黑體" panose="020B0604030504040204" pitchFamily="34" charset="-120"/>
                <a:ea typeface="微軟正黑體" panose="020B0604030504040204" pitchFamily="34" charset="-120"/>
              </a:rPr>
              <a:t>以「同星協力轉動愛</a:t>
            </a:r>
            <a:r>
              <a:rPr lang="en-US" altLang="zh-TW" sz="1400" b="1" dirty="0">
                <a:solidFill>
                  <a:schemeClr val="tx1">
                    <a:lumMod val="50000"/>
                    <a:lumOff val="50000"/>
                  </a:schemeClr>
                </a:solidFill>
                <a:latin typeface="微軟正黑體" panose="020B0604030504040204" pitchFamily="34" charset="-120"/>
                <a:ea typeface="微軟正黑體" panose="020B0604030504040204" pitchFamily="34" charset="-120"/>
              </a:rPr>
              <a:t>- </a:t>
            </a:r>
            <a:r>
              <a:rPr lang="zh-TW" altLang="en-US" sz="1400" b="1" dirty="0">
                <a:solidFill>
                  <a:schemeClr val="tx1">
                    <a:lumMod val="50000"/>
                    <a:lumOff val="50000"/>
                  </a:schemeClr>
                </a:solidFill>
                <a:latin typeface="微軟正黑體" panose="020B0604030504040204" pitchFamily="34" charset="-120"/>
                <a:ea typeface="微軟正黑體" panose="020B0604030504040204" pitchFamily="34" charset="-120"/>
              </a:rPr>
              <a:t>平等參與 共創多元價值」為主旨，經由自行車環島活動及繪畫巡迴展覽等系列活動，透過多元的方式宣導自閉症者之相關概念與資訊，期望經由這個活動，能促進一個尊重差異、包容多元，讓自閉症者與社會大眾彼此零距離的友善社會。</a:t>
            </a:r>
            <a:endParaRPr lang="zh-TW" altLang="zh-TW" sz="1400"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pic>
        <p:nvPicPr>
          <p:cNvPr id="14343"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538" y="1557338"/>
            <a:ext cx="2738437"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圖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13100" y="2349500"/>
            <a:ext cx="27860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圖片 3"/>
          <p:cNvPicPr>
            <a:picLocks noChangeAspect="1"/>
          </p:cNvPicPr>
          <p:nvPr/>
        </p:nvPicPr>
        <p:blipFill>
          <a:blip r:embed="rId5">
            <a:extLst>
              <a:ext uri="{28A0092B-C50C-407E-A947-70E740481C1C}">
                <a14:useLocalDpi xmlns:a14="http://schemas.microsoft.com/office/drawing/2010/main" val="0"/>
              </a:ext>
            </a:extLst>
          </a:blip>
          <a:srcRect l="-398" t="12201" r="19289" b="12201"/>
          <a:stretch>
            <a:fillRect/>
          </a:stretch>
        </p:blipFill>
        <p:spPr bwMode="auto">
          <a:xfrm>
            <a:off x="6096000" y="1557338"/>
            <a:ext cx="2849563"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097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編號版面配置區 3"/>
          <p:cNvSpPr>
            <a:spLocks noGrp="1"/>
          </p:cNvSpPr>
          <p:nvPr>
            <p:ph type="sldNum" sz="quarter" idx="4294967295"/>
          </p:nvPr>
        </p:nvSpPr>
        <p:spPr bwMode="auto">
          <a:xfrm>
            <a:off x="6553200" y="6524625"/>
            <a:ext cx="2133600" cy="288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b="1">
                <a:solidFill>
                  <a:srgbClr val="7F7F7F"/>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b="1">
                <a:solidFill>
                  <a:srgbClr val="7F7F7F"/>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b="1">
                <a:solidFill>
                  <a:srgbClr val="7F7F7F"/>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9pPr>
          </a:lstStyle>
          <a:p>
            <a:pPr>
              <a:spcBef>
                <a:spcPct val="0"/>
              </a:spcBef>
              <a:buFontTx/>
              <a:buNone/>
            </a:pPr>
            <a:fld id="{1BC4EDB4-8083-4C51-A7E7-A597CAE915C6}" type="slidenum">
              <a:rPr lang="en-US" altLang="zh-TW" sz="1200" b="0" smtClean="0">
                <a:solidFill>
                  <a:schemeClr val="bg1"/>
                </a:solidFill>
                <a:latin typeface="Calibri" panose="020F0502020204030204" pitchFamily="34" charset="0"/>
                <a:ea typeface="新細明體" panose="02020500000000000000" pitchFamily="18" charset="-120"/>
              </a:rPr>
              <a:pPr>
                <a:spcBef>
                  <a:spcPct val="0"/>
                </a:spcBef>
                <a:buFontTx/>
                <a:buNone/>
              </a:pPr>
              <a:t>29</a:t>
            </a:fld>
            <a:endParaRPr lang="en-US" altLang="zh-TW" sz="1200" b="0" smtClean="0">
              <a:solidFill>
                <a:schemeClr val="bg1"/>
              </a:solidFill>
              <a:latin typeface="Calibri" panose="020F0502020204030204" pitchFamily="34" charset="0"/>
              <a:ea typeface="新細明體" panose="02020500000000000000" pitchFamily="18" charset="-120"/>
            </a:endParaRPr>
          </a:p>
        </p:txBody>
      </p:sp>
      <p:sp>
        <p:nvSpPr>
          <p:cNvPr id="5" name="標題 12"/>
          <p:cNvSpPr txBox="1">
            <a:spLocks/>
          </p:cNvSpPr>
          <p:nvPr/>
        </p:nvSpPr>
        <p:spPr>
          <a:xfrm>
            <a:off x="468313" y="836613"/>
            <a:ext cx="5627687" cy="576262"/>
          </a:xfrm>
          <a:prstGeom prst="rect">
            <a:avLst/>
          </a:prstGeom>
        </p:spPr>
        <p:txBody>
          <a:bodyPr anchor="ctr"/>
          <a:lstStyle/>
          <a:p>
            <a:pPr eaLnBrk="1" fontAlgn="auto" hangingPunct="1">
              <a:spcAft>
                <a:spcPts val="0"/>
              </a:spcAft>
              <a:defRPr/>
            </a:pPr>
            <a:r>
              <a:rPr lang="en-US" altLang="zh-TW" sz="3200" b="1" dirty="0">
                <a:solidFill>
                  <a:srgbClr val="A50F14"/>
                </a:solidFill>
                <a:latin typeface="微軟正黑體" panose="020B0604030504040204" pitchFamily="34" charset="-120"/>
                <a:ea typeface="微軟正黑體" panose="020B0604030504040204" pitchFamily="34" charset="-120"/>
              </a:rPr>
              <a:t>2021 </a:t>
            </a:r>
            <a:r>
              <a:rPr lang="zh-TW" altLang="en-US" sz="3200" b="1" dirty="0">
                <a:solidFill>
                  <a:srgbClr val="A50F14"/>
                </a:solidFill>
                <a:latin typeface="微軟正黑體" panose="020B0604030504040204" pitchFamily="34" charset="-120"/>
                <a:ea typeface="微軟正黑體" panose="020B0604030504040204" pitchFamily="34" charset="-120"/>
              </a:rPr>
              <a:t>愛永續 不間斷</a:t>
            </a:r>
            <a:r>
              <a:rPr kumimoji="0" lang="en-US" altLang="zh-TW" sz="3200" b="1" dirty="0">
                <a:solidFill>
                  <a:srgbClr val="A50F14"/>
                </a:solidFill>
                <a:latin typeface="微軟正黑體" pitchFamily="34" charset="-120"/>
                <a:ea typeface="微軟正黑體" pitchFamily="34" charset="-120"/>
                <a:cs typeface="+mj-cs"/>
              </a:rPr>
              <a:t>-</a:t>
            </a:r>
            <a:r>
              <a:rPr lang="zh-TW" altLang="en-US" sz="3200" b="1" dirty="0">
                <a:solidFill>
                  <a:srgbClr val="A50F14"/>
                </a:solidFill>
                <a:latin typeface="微軟正黑體" pitchFamily="34" charset="-120"/>
                <a:ea typeface="微軟正黑體" pitchFamily="34" charset="-120"/>
              </a:rPr>
              <a:t>公益慈善 </a:t>
            </a:r>
          </a:p>
        </p:txBody>
      </p:sp>
      <p:sp>
        <p:nvSpPr>
          <p:cNvPr id="7" name="矩形 6"/>
          <p:cNvSpPr>
            <a:spLocks noChangeArrowheads="1"/>
          </p:cNvSpPr>
          <p:nvPr/>
        </p:nvSpPr>
        <p:spPr bwMode="auto">
          <a:xfrm>
            <a:off x="468313" y="1484313"/>
            <a:ext cx="7920037" cy="2062162"/>
          </a:xfrm>
          <a:prstGeom prst="rect">
            <a:avLst/>
          </a:prstGeom>
          <a:noFill/>
          <a:ln w="9525">
            <a:noFill/>
            <a:miter lim="800000"/>
            <a:headEnd/>
            <a:tailEnd/>
          </a:ln>
        </p:spPr>
        <p:txBody>
          <a:bodyPr>
            <a:spAutoFit/>
          </a:bodyPr>
          <a:lstStyle/>
          <a:p>
            <a:pPr>
              <a:defRPr/>
            </a:pPr>
            <a:r>
              <a:rPr lang="zh-TW" altLang="en-US" sz="2400" dirty="0">
                <a:latin typeface="Arial" charset="0"/>
              </a:rPr>
              <a:t>　　</a:t>
            </a:r>
            <a:r>
              <a:rPr lang="zh-TW" altLang="en-US" sz="2000" b="1" dirty="0">
                <a:solidFill>
                  <a:schemeClr val="tx1">
                    <a:lumMod val="50000"/>
                    <a:lumOff val="50000"/>
                  </a:schemeClr>
                </a:solidFill>
                <a:latin typeface="微軟正黑體" panose="020B0604030504040204" pitchFamily="34" charset="-120"/>
                <a:ea typeface="微軟正黑體" panose="020B0604030504040204" pitchFamily="34" charset="-120"/>
              </a:rPr>
              <a:t>旺旺集團用行動力關愛社會，善盡社會責任，積極推展志願服務，在疫情趨緩之際，藉由「旺旺中時公益演唱會」活動慰勞平日辛苦奉獻的志工夥伴，傳遞「人人為我 、我為人人」的社服概念，期盼更多的民眾能投入志願服務的行列。旺旺友聯針對每位到場的志工，贈送一個精美小禮物，表達對志工長期犧牲假期服務社會的辛勞略表敬意</a:t>
            </a:r>
            <a:r>
              <a:rPr lang="zh-TW" altLang="en-US" sz="2400" dirty="0"/>
              <a:t>。</a:t>
            </a:r>
            <a:endParaRPr lang="zh-TW" altLang="en-US" sz="2400" b="1" dirty="0">
              <a:solidFill>
                <a:schemeClr val="tx1">
                  <a:lumMod val="50000"/>
                  <a:lumOff val="50000"/>
                </a:schemeClr>
              </a:solidFill>
              <a:latin typeface="微軟正黑體" pitchFamily="34" charset="-120"/>
              <a:ea typeface="微軟正黑體" pitchFamily="34" charset="-120"/>
            </a:endParaRPr>
          </a:p>
        </p:txBody>
      </p:sp>
      <p:pic>
        <p:nvPicPr>
          <p:cNvPr id="16389"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3500438"/>
            <a:ext cx="265588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546475"/>
            <a:ext cx="52070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460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r>
              <a:rPr lang="zh-TW" altLang="en-US" b="1" dirty="0" smtClean="0">
                <a:effectLst/>
              </a:rPr>
              <a:t>議程大綱</a:t>
            </a:r>
            <a:endParaRPr lang="zh-TW" altLang="en-US" b="1" dirty="0">
              <a:effectLst/>
            </a:endParaRPr>
          </a:p>
        </p:txBody>
      </p:sp>
      <p:sp>
        <p:nvSpPr>
          <p:cNvPr id="10" name="內容版面配置區 9"/>
          <p:cNvSpPr>
            <a:spLocks noGrp="1"/>
          </p:cNvSpPr>
          <p:nvPr>
            <p:ph idx="1"/>
          </p:nvPr>
        </p:nvSpPr>
        <p:spPr/>
        <p:txBody>
          <a:bodyPr>
            <a:normAutofit/>
          </a:bodyPr>
          <a:lstStyle/>
          <a:p>
            <a:pPr marL="1700213" indent="-368300" defTabSz="723900">
              <a:lnSpc>
                <a:spcPct val="150000"/>
              </a:lnSpc>
              <a:spcBef>
                <a:spcPts val="0"/>
              </a:spcBef>
              <a:buBlip>
                <a:blip r:embed="rId2"/>
              </a:buBlip>
            </a:pPr>
            <a:r>
              <a:rPr lang="zh-TW" altLang="en-US" b="1" dirty="0" smtClean="0"/>
              <a:t>公司簡介</a:t>
            </a:r>
            <a:endParaRPr lang="en-US" altLang="zh-TW" b="1" smtClean="0"/>
          </a:p>
          <a:p>
            <a:pPr marL="1700213" indent="-368300" defTabSz="723900">
              <a:lnSpc>
                <a:spcPct val="150000"/>
              </a:lnSpc>
              <a:spcBef>
                <a:spcPts val="0"/>
              </a:spcBef>
              <a:buBlip>
                <a:blip r:embed="rId2"/>
              </a:buBlip>
            </a:pPr>
            <a:r>
              <a:rPr lang="zh-TW" altLang="en-US" b="1" smtClean="0"/>
              <a:t>業務</a:t>
            </a:r>
            <a:r>
              <a:rPr lang="zh-TW" altLang="en-US" b="1" dirty="0" smtClean="0"/>
              <a:t>概況</a:t>
            </a:r>
            <a:endParaRPr lang="en-US" altLang="zh-TW" b="1" dirty="0" smtClean="0"/>
          </a:p>
          <a:p>
            <a:pPr marL="1700213" indent="-368300" defTabSz="723900">
              <a:lnSpc>
                <a:spcPct val="150000"/>
              </a:lnSpc>
              <a:spcBef>
                <a:spcPts val="0"/>
              </a:spcBef>
              <a:buBlip>
                <a:blip r:embed="rId2"/>
              </a:buBlip>
            </a:pPr>
            <a:r>
              <a:rPr lang="zh-TW" altLang="en-US" b="1" dirty="0" smtClean="0"/>
              <a:t>經營績效</a:t>
            </a:r>
          </a:p>
          <a:p>
            <a:pPr marL="1700213" indent="-368300" defTabSz="723900">
              <a:lnSpc>
                <a:spcPct val="150000"/>
              </a:lnSpc>
              <a:spcBef>
                <a:spcPts val="0"/>
              </a:spcBef>
              <a:buBlip>
                <a:blip r:embed="rId2"/>
              </a:buBlip>
            </a:pPr>
            <a:r>
              <a:rPr lang="zh-TW" altLang="en-US" b="1" dirty="0" smtClean="0"/>
              <a:t>財務概況</a:t>
            </a:r>
            <a:endParaRPr lang="en-US" altLang="zh-TW" b="1" dirty="0" smtClean="0"/>
          </a:p>
          <a:p>
            <a:pPr marL="1700213" indent="-368300" defTabSz="723900">
              <a:lnSpc>
                <a:spcPct val="150000"/>
              </a:lnSpc>
              <a:spcBef>
                <a:spcPts val="0"/>
              </a:spcBef>
              <a:buBlip>
                <a:blip r:embed="rId2"/>
              </a:buBlip>
            </a:pPr>
            <a:r>
              <a:rPr lang="zh-TW" altLang="en-US" b="1" dirty="0" smtClean="0"/>
              <a:t>企業社會責任</a:t>
            </a:r>
            <a:endParaRPr lang="en-US" altLang="zh-TW" b="1" dirty="0" smtClean="0"/>
          </a:p>
        </p:txBody>
      </p:sp>
      <p:sp>
        <p:nvSpPr>
          <p:cNvPr id="11" name="投影片編號版面配置區 10"/>
          <p:cNvSpPr>
            <a:spLocks noGrp="1"/>
          </p:cNvSpPr>
          <p:nvPr>
            <p:ph type="sldNum" sz="quarter" idx="4"/>
          </p:nvPr>
        </p:nvSpPr>
        <p:spPr/>
        <p:txBody>
          <a:bodyPr/>
          <a:lstStyle/>
          <a:p>
            <a:fld id="{D6E2819F-D66F-40B7-8515-ABD9D38670DF}" type="slidenum">
              <a:rPr lang="en-US" altLang="zh-TW" smtClean="0"/>
              <a:pPr/>
              <a:t>3</a:t>
            </a:fld>
            <a:endParaRPr lang="en-US" altLang="zh-TW"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編號版面配置區 3"/>
          <p:cNvSpPr>
            <a:spLocks noGrp="1"/>
          </p:cNvSpPr>
          <p:nvPr>
            <p:ph type="sldNum" sz="quarter" idx="4294967295"/>
          </p:nvPr>
        </p:nvSpPr>
        <p:spPr bwMode="auto">
          <a:xfrm>
            <a:off x="6553200" y="6524625"/>
            <a:ext cx="2133600" cy="288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b="1">
                <a:solidFill>
                  <a:srgbClr val="7F7F7F"/>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b="1">
                <a:solidFill>
                  <a:srgbClr val="7F7F7F"/>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b="1">
                <a:solidFill>
                  <a:srgbClr val="7F7F7F"/>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9pPr>
          </a:lstStyle>
          <a:p>
            <a:pPr>
              <a:spcBef>
                <a:spcPct val="0"/>
              </a:spcBef>
              <a:buFontTx/>
              <a:buNone/>
            </a:pPr>
            <a:fld id="{FB045965-996C-4D6D-A233-D25EBDF0459F}" type="slidenum">
              <a:rPr lang="en-US" altLang="zh-TW" sz="1200" b="0" smtClean="0">
                <a:solidFill>
                  <a:schemeClr val="bg1"/>
                </a:solidFill>
                <a:latin typeface="Calibri" panose="020F0502020204030204" pitchFamily="34" charset="0"/>
                <a:ea typeface="新細明體" panose="02020500000000000000" pitchFamily="18" charset="-120"/>
              </a:rPr>
              <a:pPr>
                <a:spcBef>
                  <a:spcPct val="0"/>
                </a:spcBef>
                <a:buFontTx/>
                <a:buNone/>
              </a:pPr>
              <a:t>30</a:t>
            </a:fld>
            <a:endParaRPr lang="en-US" altLang="zh-TW" sz="1200" b="0" smtClean="0">
              <a:solidFill>
                <a:schemeClr val="bg1"/>
              </a:solidFill>
              <a:latin typeface="Calibri" panose="020F0502020204030204" pitchFamily="34" charset="0"/>
              <a:ea typeface="新細明體" panose="02020500000000000000" pitchFamily="18" charset="-120"/>
            </a:endParaRPr>
          </a:p>
        </p:txBody>
      </p:sp>
      <p:sp>
        <p:nvSpPr>
          <p:cNvPr id="10" name="矩形 9"/>
          <p:cNvSpPr>
            <a:spLocks noChangeArrowheads="1"/>
          </p:cNvSpPr>
          <p:nvPr/>
        </p:nvSpPr>
        <p:spPr bwMode="auto">
          <a:xfrm>
            <a:off x="611188" y="1628775"/>
            <a:ext cx="7777162"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b="1">
                <a:solidFill>
                  <a:srgbClr val="7F7F7F"/>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b="1">
                <a:solidFill>
                  <a:srgbClr val="7F7F7F"/>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b="1">
                <a:solidFill>
                  <a:srgbClr val="7F7F7F"/>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9pPr>
          </a:lstStyle>
          <a:p>
            <a:pPr>
              <a:spcBef>
                <a:spcPct val="0"/>
              </a:spcBef>
              <a:buFont typeface="Arial" panose="020B0604020202020204" pitchFamily="34" charset="0"/>
              <a:buNone/>
            </a:pPr>
            <a:r>
              <a:rPr lang="en-US" altLang="zh-TW" sz="2000"/>
              <a:t>2021 </a:t>
            </a:r>
            <a:r>
              <a:rPr lang="zh-TW" altLang="en-US" sz="2000"/>
              <a:t>年</a:t>
            </a:r>
            <a:r>
              <a:rPr lang="en-US" altLang="zh-TW" sz="2000"/>
              <a:t>5 </a:t>
            </a:r>
            <a:r>
              <a:rPr lang="zh-TW" altLang="en-US" sz="2000"/>
              <a:t>月因本土確診病例暴增，中央疫情指揮中更宣布疫情提升至第三級警戒，民眾對於防疫、清潔、消毒等商品的需求大增，旺旺友聯響應集團活動率先加入「水神抗菌液－公益加水站」活動，免費為民眾提供水神抗菌液，每戶每日均可領取</a:t>
            </a:r>
            <a:r>
              <a:rPr lang="en-US" altLang="zh-TW" sz="2000"/>
              <a:t>1 </a:t>
            </a:r>
            <a:r>
              <a:rPr lang="zh-TW" altLang="en-US" sz="2000"/>
              <a:t>公升的水神抗菌液旺旺友聯關懷台灣民眾，期盼能為台灣防疫盡一份心力。 </a:t>
            </a:r>
            <a:r>
              <a:rPr lang="zh-TW" altLang="en-US" sz="2400">
                <a:solidFill>
                  <a:schemeClr val="bg1"/>
                </a:solidFill>
              </a:rPr>
              <a:t>。</a:t>
            </a:r>
          </a:p>
        </p:txBody>
      </p:sp>
      <p:sp>
        <p:nvSpPr>
          <p:cNvPr id="11" name="標題 12"/>
          <p:cNvSpPr txBox="1">
            <a:spLocks/>
          </p:cNvSpPr>
          <p:nvPr/>
        </p:nvSpPr>
        <p:spPr>
          <a:xfrm>
            <a:off x="468313" y="836613"/>
            <a:ext cx="5627687" cy="576262"/>
          </a:xfrm>
          <a:prstGeom prst="rect">
            <a:avLst/>
          </a:prstGeom>
        </p:spPr>
        <p:txBody>
          <a:bodyPr anchor="ctr"/>
          <a:lstStyle/>
          <a:p>
            <a:pPr eaLnBrk="1" fontAlgn="auto" hangingPunct="1">
              <a:spcAft>
                <a:spcPts val="0"/>
              </a:spcAft>
              <a:defRPr/>
            </a:pPr>
            <a:r>
              <a:rPr lang="en-US" altLang="zh-TW" sz="3200" b="1" dirty="0">
                <a:solidFill>
                  <a:srgbClr val="A50F14"/>
                </a:solidFill>
                <a:latin typeface="微軟正黑體" panose="020B0604030504040204" pitchFamily="34" charset="-120"/>
                <a:ea typeface="微軟正黑體" panose="020B0604030504040204" pitchFamily="34" charset="-120"/>
              </a:rPr>
              <a:t>2021 </a:t>
            </a:r>
            <a:r>
              <a:rPr lang="zh-TW" altLang="en-US" sz="3200" b="1" dirty="0">
                <a:solidFill>
                  <a:srgbClr val="A50F14"/>
                </a:solidFill>
                <a:latin typeface="微軟正黑體" panose="020B0604030504040204" pitchFamily="34" charset="-120"/>
                <a:ea typeface="微軟正黑體" panose="020B0604030504040204" pitchFamily="34" charset="-120"/>
              </a:rPr>
              <a:t>愛永續 不間斷</a:t>
            </a:r>
            <a:r>
              <a:rPr kumimoji="0" lang="en-US" altLang="zh-TW" sz="3200" b="1" dirty="0">
                <a:solidFill>
                  <a:srgbClr val="A50F14"/>
                </a:solidFill>
                <a:latin typeface="微軟正黑體" pitchFamily="34" charset="-120"/>
                <a:ea typeface="微軟正黑體" pitchFamily="34" charset="-120"/>
                <a:cs typeface="+mj-cs"/>
              </a:rPr>
              <a:t>-</a:t>
            </a:r>
            <a:r>
              <a:rPr lang="zh-TW" altLang="zh-TW" sz="3200" b="1" dirty="0">
                <a:solidFill>
                  <a:srgbClr val="A50F14"/>
                </a:solidFill>
                <a:latin typeface="微軟正黑體" pitchFamily="34" charset="-120"/>
                <a:ea typeface="微軟正黑體" pitchFamily="34" charset="-120"/>
              </a:rPr>
              <a:t>賑災扶助</a:t>
            </a:r>
            <a:endParaRPr lang="zh-TW" altLang="en-US" sz="3200" b="1" dirty="0">
              <a:solidFill>
                <a:srgbClr val="A50F14"/>
              </a:solidFill>
              <a:latin typeface="微軟正黑體" pitchFamily="34" charset="-120"/>
              <a:ea typeface="微軟正黑體" pitchFamily="34" charset="-120"/>
            </a:endParaRPr>
          </a:p>
        </p:txBody>
      </p:sp>
      <p:pic>
        <p:nvPicPr>
          <p:cNvPr id="17413" name="圖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330575"/>
            <a:ext cx="27146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圖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321050"/>
            <a:ext cx="25146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606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編號版面配置區 3"/>
          <p:cNvSpPr>
            <a:spLocks noGrp="1"/>
          </p:cNvSpPr>
          <p:nvPr>
            <p:ph type="sldNum" sz="quarter" idx="4294967295"/>
          </p:nvPr>
        </p:nvSpPr>
        <p:spPr bwMode="auto">
          <a:xfrm>
            <a:off x="6553200" y="6524625"/>
            <a:ext cx="2133600" cy="288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b="1">
                <a:solidFill>
                  <a:srgbClr val="7F7F7F"/>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b="1">
                <a:solidFill>
                  <a:srgbClr val="7F7F7F"/>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b="1">
                <a:solidFill>
                  <a:srgbClr val="7F7F7F"/>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9pPr>
          </a:lstStyle>
          <a:p>
            <a:pPr>
              <a:spcBef>
                <a:spcPct val="0"/>
              </a:spcBef>
              <a:buFontTx/>
              <a:buNone/>
            </a:pPr>
            <a:fld id="{90220743-6A51-480A-9EAF-571220BE750A}" type="slidenum">
              <a:rPr lang="en-US" altLang="zh-TW" sz="1200" b="0" smtClean="0">
                <a:solidFill>
                  <a:schemeClr val="bg1"/>
                </a:solidFill>
                <a:latin typeface="Calibri" panose="020F0502020204030204" pitchFamily="34" charset="0"/>
                <a:ea typeface="新細明體" panose="02020500000000000000" pitchFamily="18" charset="-120"/>
              </a:rPr>
              <a:pPr>
                <a:spcBef>
                  <a:spcPct val="0"/>
                </a:spcBef>
                <a:buFontTx/>
                <a:buNone/>
              </a:pPr>
              <a:t>31</a:t>
            </a:fld>
            <a:endParaRPr lang="en-US" altLang="zh-TW" sz="1200" b="0" smtClean="0">
              <a:solidFill>
                <a:schemeClr val="bg1"/>
              </a:solidFill>
              <a:latin typeface="Calibri" panose="020F0502020204030204" pitchFamily="34" charset="0"/>
              <a:ea typeface="新細明體" panose="02020500000000000000" pitchFamily="18" charset="-120"/>
            </a:endParaRPr>
          </a:p>
        </p:txBody>
      </p:sp>
      <p:grpSp>
        <p:nvGrpSpPr>
          <p:cNvPr id="2" name="群組 4"/>
          <p:cNvGrpSpPr>
            <a:grpSpLocks/>
          </p:cNvGrpSpPr>
          <p:nvPr/>
        </p:nvGrpSpPr>
        <p:grpSpPr bwMode="auto">
          <a:xfrm>
            <a:off x="463550" y="981075"/>
            <a:ext cx="8216900" cy="4311650"/>
            <a:chOff x="845315" y="980728"/>
            <a:chExt cx="8215370" cy="4311235"/>
          </a:xfrm>
        </p:grpSpPr>
        <p:sp>
          <p:nvSpPr>
            <p:cNvPr id="6" name="文字方塊 5"/>
            <p:cNvSpPr txBox="1"/>
            <p:nvPr/>
          </p:nvSpPr>
          <p:spPr>
            <a:xfrm>
              <a:off x="3225433" y="2348880"/>
              <a:ext cx="5835252" cy="2800767"/>
            </a:xfrm>
            <a:prstGeom prst="rect">
              <a:avLst/>
            </a:prstGeom>
            <a:noFill/>
          </p:spPr>
          <p:txBody>
            <a:bodyPr wrap="none">
              <a:spAutoFit/>
            </a:bodyPr>
            <a:lstStyle/>
            <a:p>
              <a:pPr eaLnBrk="1" fontAlgn="auto" hangingPunct="1">
                <a:spcBef>
                  <a:spcPts val="0"/>
                </a:spcBef>
                <a:spcAft>
                  <a:spcPts val="0"/>
                </a:spcAft>
                <a:defRPr/>
              </a:pPr>
              <a:r>
                <a:rPr kumimoji="0" lang="zh-TW" altLang="en-US" sz="8800" b="1" cap="all" dirty="0">
                  <a:ln w="9000" cmpd="sng">
                    <a:solidFill>
                      <a:schemeClr val="accent4">
                        <a:shade val="50000"/>
                        <a:satMod val="120000"/>
                      </a:schemeClr>
                    </a:solidFill>
                    <a:prstDash val="solid"/>
                  </a:ln>
                  <a:solidFill>
                    <a:srgbClr val="C09C0A"/>
                  </a:solidFill>
                  <a:effectLst>
                    <a:reflection blurRad="12700" stA="28000" endPos="45000" dist="1000" dir="5400000" sy="-100000" algn="bl" rotWithShape="0"/>
                  </a:effectLst>
                  <a:latin typeface="標楷體" pitchFamily="65" charset="-120"/>
                  <a:ea typeface="標楷體" pitchFamily="65" charset="-120"/>
                </a:rPr>
                <a:t>謝謝指教！</a:t>
              </a:r>
              <a:endParaRPr kumimoji="0" lang="en-US" altLang="zh-TW" sz="8800" b="1" cap="all" dirty="0">
                <a:ln w="9000" cmpd="sng">
                  <a:solidFill>
                    <a:schemeClr val="accent4">
                      <a:shade val="50000"/>
                      <a:satMod val="120000"/>
                    </a:schemeClr>
                  </a:solidFill>
                  <a:prstDash val="solid"/>
                </a:ln>
                <a:solidFill>
                  <a:srgbClr val="C09C0A"/>
                </a:solidFill>
                <a:effectLst>
                  <a:reflection blurRad="12700" stA="28000" endPos="45000" dist="1000" dir="5400000" sy="-100000" algn="bl" rotWithShape="0"/>
                </a:effectLst>
                <a:latin typeface="標楷體" pitchFamily="65" charset="-120"/>
                <a:ea typeface="標楷體" pitchFamily="65" charset="-120"/>
              </a:endParaRPr>
            </a:p>
            <a:p>
              <a:pPr eaLnBrk="1" fontAlgn="auto" hangingPunct="1">
                <a:spcBef>
                  <a:spcPts val="0"/>
                </a:spcBef>
                <a:spcAft>
                  <a:spcPts val="0"/>
                </a:spcAft>
                <a:defRPr/>
              </a:pPr>
              <a:r>
                <a:rPr kumimoji="0" lang="en-US" altLang="zh-TW" sz="8800" b="1" cap="all" dirty="0">
                  <a:ln w="9000" cmpd="sng">
                    <a:solidFill>
                      <a:schemeClr val="accent4">
                        <a:shade val="50000"/>
                        <a:satMod val="120000"/>
                      </a:schemeClr>
                    </a:solidFill>
                    <a:prstDash val="solid"/>
                  </a:ln>
                  <a:solidFill>
                    <a:srgbClr val="C09C0A"/>
                  </a:solidFill>
                  <a:effectLst>
                    <a:reflection blurRad="12700" stA="28000" endPos="45000" dist="1000" dir="5400000" sy="-100000" algn="bl" rotWithShape="0"/>
                  </a:effectLst>
                  <a:latin typeface="Verdana" pitchFamily="34" charset="0"/>
                  <a:ea typeface="Verdana" pitchFamily="34" charset="0"/>
                  <a:cs typeface="Verdana" pitchFamily="34" charset="0"/>
                </a:rPr>
                <a:t>Q</a:t>
              </a:r>
              <a:r>
                <a:rPr kumimoji="0" lang="zh-TW" altLang="en-US" sz="8800" b="1" cap="all" dirty="0">
                  <a:ln w="9000" cmpd="sng">
                    <a:solidFill>
                      <a:schemeClr val="accent4">
                        <a:shade val="50000"/>
                        <a:satMod val="120000"/>
                      </a:schemeClr>
                    </a:solidFill>
                    <a:prstDash val="solid"/>
                  </a:ln>
                  <a:solidFill>
                    <a:srgbClr val="C09C0A"/>
                  </a:solidFill>
                  <a:effectLst>
                    <a:reflection blurRad="12700" stA="28000" endPos="45000" dist="1000" dir="5400000" sy="-100000" algn="bl" rotWithShape="0"/>
                  </a:effectLst>
                  <a:latin typeface="Verdana" pitchFamily="34" charset="0"/>
                  <a:ea typeface="Verdana" pitchFamily="34" charset="0"/>
                  <a:cs typeface="Verdana" pitchFamily="34" charset="0"/>
                </a:rPr>
                <a:t> </a:t>
              </a:r>
              <a:r>
                <a:rPr kumimoji="0" lang="en-US" altLang="zh-TW" sz="8800" b="1" cap="all" dirty="0">
                  <a:ln w="9000" cmpd="sng">
                    <a:solidFill>
                      <a:schemeClr val="accent4">
                        <a:shade val="50000"/>
                        <a:satMod val="120000"/>
                      </a:schemeClr>
                    </a:solidFill>
                    <a:prstDash val="solid"/>
                  </a:ln>
                  <a:solidFill>
                    <a:srgbClr val="C09C0A"/>
                  </a:solidFill>
                  <a:effectLst>
                    <a:reflection blurRad="12700" stA="28000" endPos="45000" dist="1000" dir="5400000" sy="-100000" algn="bl" rotWithShape="0"/>
                  </a:effectLst>
                  <a:latin typeface="Verdana" pitchFamily="34" charset="0"/>
                  <a:ea typeface="Verdana" pitchFamily="34" charset="0"/>
                  <a:cs typeface="Verdana" pitchFamily="34" charset="0"/>
                </a:rPr>
                <a:t>&amp;</a:t>
              </a:r>
              <a:r>
                <a:rPr kumimoji="0" lang="zh-TW" altLang="en-US" sz="8800" b="1" cap="all" dirty="0">
                  <a:ln w="9000" cmpd="sng">
                    <a:solidFill>
                      <a:schemeClr val="accent4">
                        <a:shade val="50000"/>
                        <a:satMod val="120000"/>
                      </a:schemeClr>
                    </a:solidFill>
                    <a:prstDash val="solid"/>
                  </a:ln>
                  <a:solidFill>
                    <a:srgbClr val="C09C0A"/>
                  </a:solidFill>
                  <a:effectLst>
                    <a:reflection blurRad="12700" stA="28000" endPos="45000" dist="1000" dir="5400000" sy="-100000" algn="bl" rotWithShape="0"/>
                  </a:effectLst>
                  <a:latin typeface="Verdana" pitchFamily="34" charset="0"/>
                  <a:ea typeface="Verdana" pitchFamily="34" charset="0"/>
                  <a:cs typeface="Verdana" pitchFamily="34" charset="0"/>
                </a:rPr>
                <a:t> </a:t>
              </a:r>
              <a:r>
                <a:rPr kumimoji="0" lang="en-US" altLang="zh-TW" sz="8800" b="1" cap="all" dirty="0">
                  <a:ln w="9000" cmpd="sng">
                    <a:solidFill>
                      <a:schemeClr val="accent4">
                        <a:shade val="50000"/>
                        <a:satMod val="120000"/>
                      </a:schemeClr>
                    </a:solidFill>
                    <a:prstDash val="solid"/>
                  </a:ln>
                  <a:solidFill>
                    <a:srgbClr val="C09C0A"/>
                  </a:solidFill>
                  <a:effectLst>
                    <a:reflection blurRad="12700" stA="28000" endPos="45000" dist="1000" dir="5400000" sy="-100000" algn="bl" rotWithShape="0"/>
                  </a:effectLst>
                  <a:latin typeface="Verdana" pitchFamily="34" charset="0"/>
                  <a:ea typeface="Verdana" pitchFamily="34" charset="0"/>
                  <a:cs typeface="Verdana" pitchFamily="34" charset="0"/>
                </a:rPr>
                <a:t>A</a:t>
              </a:r>
              <a:endParaRPr kumimoji="0" lang="zh-TW" altLang="en-US" sz="8800" b="1" cap="all" dirty="0">
                <a:ln w="9000" cmpd="sng">
                  <a:solidFill>
                    <a:schemeClr val="accent4">
                      <a:shade val="50000"/>
                      <a:satMod val="120000"/>
                    </a:schemeClr>
                  </a:solidFill>
                  <a:prstDash val="solid"/>
                </a:ln>
                <a:solidFill>
                  <a:srgbClr val="C09C0A"/>
                </a:solidFill>
                <a:effectLst>
                  <a:reflection blurRad="12700" stA="28000" endPos="45000" dist="1000" dir="5400000" sy="-100000" algn="bl" rotWithShape="0"/>
                </a:effectLst>
                <a:latin typeface="Verdana" pitchFamily="34" charset="0"/>
                <a:ea typeface="標楷體" pitchFamily="65" charset="-120"/>
                <a:cs typeface="Verdana" pitchFamily="34" charset="0"/>
              </a:endParaRPr>
            </a:p>
          </p:txBody>
        </p:sp>
        <p:pic>
          <p:nvPicPr>
            <p:cNvPr id="18437" name="圖片 6" descr="200848164282477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5315" y="980728"/>
              <a:ext cx="2524134" cy="431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65317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sz="7200" dirty="0" smtClean="0"/>
              <a:t>公司簡介</a:t>
            </a:r>
            <a:endParaRPr lang="zh-TW" altLang="en-US" sz="7200" dirty="0"/>
          </a:p>
        </p:txBody>
      </p:sp>
      <p:sp>
        <p:nvSpPr>
          <p:cNvPr id="4" name="投影片編號版面配置區 3"/>
          <p:cNvSpPr>
            <a:spLocks noGrp="1"/>
          </p:cNvSpPr>
          <p:nvPr>
            <p:ph type="sldNum" sz="quarter" idx="4"/>
          </p:nvPr>
        </p:nvSpPr>
        <p:spPr/>
        <p:txBody>
          <a:bodyPr/>
          <a:lstStyle/>
          <a:p>
            <a:fld id="{D6E2819F-D66F-40B7-8515-ABD9D38670DF}" type="slidenum">
              <a:rPr lang="en-US" altLang="zh-TW" smtClean="0"/>
              <a:pPr/>
              <a:t>4</a:t>
            </a:fld>
            <a:endParaRPr lang="en-US" altLang="zh-TW" dirty="0"/>
          </a:p>
        </p:txBody>
      </p:sp>
      <p:pic>
        <p:nvPicPr>
          <p:cNvPr id="6" name="圖片 5" descr="地球LOGO.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47664" y="1844824"/>
            <a:ext cx="1202286" cy="1556218"/>
          </a:xfrm>
          <a:prstGeom prst="rect">
            <a:avLst/>
          </a:prstGeom>
          <a:noFill/>
          <a:ln>
            <a:noFill/>
          </a:ln>
        </p:spPr>
      </p:pic>
    </p:spTree>
    <p:extLst>
      <p:ext uri="{BB962C8B-B14F-4D97-AF65-F5344CB8AC3E}">
        <p14:creationId xmlns:p14="http://schemas.microsoft.com/office/powerpoint/2010/main" val="1031488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公司簡介</a:t>
            </a:r>
          </a:p>
        </p:txBody>
      </p:sp>
      <p:sp>
        <p:nvSpPr>
          <p:cNvPr id="3" name="內容版面配置區 2"/>
          <p:cNvSpPr>
            <a:spLocks noGrp="1"/>
          </p:cNvSpPr>
          <p:nvPr>
            <p:ph idx="1"/>
          </p:nvPr>
        </p:nvSpPr>
        <p:spPr/>
        <p:txBody>
          <a:bodyPr>
            <a:noAutofit/>
          </a:bodyPr>
          <a:lstStyle/>
          <a:p>
            <a:pPr>
              <a:lnSpc>
                <a:spcPct val="114000"/>
              </a:lnSpc>
              <a:spcBef>
                <a:spcPts val="1200"/>
              </a:spcBef>
            </a:pPr>
            <a:r>
              <a:rPr lang="zh-TW" altLang="en-US" sz="2000" dirty="0">
                <a:solidFill>
                  <a:srgbClr val="C39B00"/>
                </a:solidFill>
              </a:rPr>
              <a:t>旺旺友聯</a:t>
            </a:r>
            <a:r>
              <a:rPr lang="zh-TW" altLang="en-US" sz="2000" dirty="0"/>
              <a:t>成立於</a:t>
            </a:r>
            <a:r>
              <a:rPr lang="en-US" altLang="zh-TW" sz="2000" dirty="0"/>
              <a:t>1963</a:t>
            </a:r>
            <a:r>
              <a:rPr lang="zh-TW" altLang="en-US" sz="2000" dirty="0" smtClean="0"/>
              <a:t>年</a:t>
            </a:r>
          </a:p>
          <a:p>
            <a:pPr>
              <a:lnSpc>
                <a:spcPct val="114000"/>
              </a:lnSpc>
            </a:pPr>
            <a:r>
              <a:rPr lang="en-US" altLang="zh-TW" sz="2000" dirty="0" smtClean="0"/>
              <a:t>1992</a:t>
            </a:r>
            <a:r>
              <a:rPr lang="zh-TW" altLang="en-US" sz="2000" dirty="0" smtClean="0"/>
              <a:t>年股票上市</a:t>
            </a:r>
            <a:r>
              <a:rPr lang="en-US" altLang="zh-TW" sz="2000" dirty="0" smtClean="0"/>
              <a:t>(2816)(</a:t>
            </a:r>
            <a:r>
              <a:rPr lang="zh-TW" altLang="en-US" sz="2000" dirty="0" smtClean="0"/>
              <a:t>國內第一家上市產險公司</a:t>
            </a:r>
            <a:r>
              <a:rPr lang="en-US" altLang="zh-TW" sz="2000" dirty="0" smtClean="0"/>
              <a:t>)</a:t>
            </a:r>
          </a:p>
          <a:p>
            <a:pPr>
              <a:lnSpc>
                <a:spcPct val="114000"/>
              </a:lnSpc>
            </a:pPr>
            <a:r>
              <a:rPr lang="en-US" altLang="zh-TW" sz="2000" dirty="0" smtClean="0"/>
              <a:t>2002</a:t>
            </a:r>
            <a:r>
              <a:rPr lang="zh-TW" altLang="en-US" sz="2000" dirty="0" smtClean="0"/>
              <a:t>年</a:t>
            </a:r>
            <a:r>
              <a:rPr lang="zh-TW" altLang="en-US" sz="2000" dirty="0"/>
              <a:t>併購台灣中國航聯</a:t>
            </a:r>
            <a:r>
              <a:rPr lang="zh-TW" altLang="en-US" sz="2000" dirty="0" smtClean="0"/>
              <a:t>產險</a:t>
            </a:r>
            <a:r>
              <a:rPr lang="en-US" altLang="zh-TW" sz="2000" dirty="0" smtClean="0"/>
              <a:t>(</a:t>
            </a:r>
            <a:r>
              <a:rPr lang="zh-TW" altLang="en-US" sz="2000" dirty="0"/>
              <a:t>國內產險業第一宗成功的合併案</a:t>
            </a:r>
            <a:r>
              <a:rPr lang="en-US" altLang="zh-TW" sz="2000" dirty="0"/>
              <a:t>)</a:t>
            </a:r>
            <a:endParaRPr lang="zh-TW" altLang="en-US" sz="2000" dirty="0"/>
          </a:p>
          <a:p>
            <a:pPr>
              <a:lnSpc>
                <a:spcPct val="114000"/>
              </a:lnSpc>
            </a:pPr>
            <a:r>
              <a:rPr lang="en-US" altLang="zh-TW" sz="2000" dirty="0"/>
              <a:t>2007</a:t>
            </a:r>
            <a:r>
              <a:rPr lang="zh-TW" altLang="en-US" sz="2000" dirty="0"/>
              <a:t>年</a:t>
            </a:r>
            <a:r>
              <a:rPr lang="en-US" altLang="zh-TW" sz="2000" dirty="0"/>
              <a:t>6</a:t>
            </a:r>
            <a:r>
              <a:rPr lang="zh-TW" altLang="en-US" sz="2000" dirty="0"/>
              <a:t>月由旺旺集團入主，</a:t>
            </a:r>
            <a:r>
              <a:rPr lang="zh-TW" altLang="en-US" sz="2000" dirty="0" smtClean="0"/>
              <a:t>結合集團</a:t>
            </a:r>
            <a:r>
              <a:rPr lang="zh-TW" altLang="en-US" sz="2000" dirty="0"/>
              <a:t>特有的企業經營理念及文化與優勢，引領著全體同仁有緣相聚，團結旺旺，開創新局，締造</a:t>
            </a:r>
            <a:r>
              <a:rPr lang="zh-TW" altLang="en-US" sz="2000" dirty="0" smtClean="0"/>
              <a:t>佳績。</a:t>
            </a:r>
            <a:endParaRPr lang="en-US" altLang="zh-TW" sz="2000" dirty="0" smtClean="0"/>
          </a:p>
          <a:p>
            <a:pPr>
              <a:lnSpc>
                <a:spcPct val="114000"/>
              </a:lnSpc>
            </a:pPr>
            <a:r>
              <a:rPr lang="zh-TW" altLang="en-US" sz="2000" dirty="0" smtClean="0"/>
              <a:t>本公司</a:t>
            </a:r>
            <a:r>
              <a:rPr lang="zh-TW" altLang="en-US" sz="2000" dirty="0"/>
              <a:t>總公司設於台北市，並於全國設有</a:t>
            </a:r>
            <a:r>
              <a:rPr lang="en-US" altLang="zh-TW" sz="2000" dirty="0" smtClean="0"/>
              <a:t>15</a:t>
            </a:r>
            <a:r>
              <a:rPr lang="zh-TW" altLang="en-US" sz="2000" dirty="0" smtClean="0"/>
              <a:t>家</a:t>
            </a:r>
            <a:r>
              <a:rPr lang="zh-TW" altLang="en-US" sz="2000" dirty="0"/>
              <a:t>分公司、</a:t>
            </a:r>
            <a:r>
              <a:rPr lang="en-US" altLang="zh-TW" sz="2000" dirty="0" smtClean="0"/>
              <a:t>13</a:t>
            </a:r>
            <a:r>
              <a:rPr lang="zh-TW" altLang="en-US" sz="2000" dirty="0" smtClean="0"/>
              <a:t>個</a:t>
            </a:r>
            <a:r>
              <a:rPr lang="zh-TW" altLang="en-US" sz="2000" dirty="0"/>
              <a:t>服務中心及</a:t>
            </a:r>
            <a:r>
              <a:rPr lang="en-US" altLang="zh-TW" sz="2000" dirty="0" smtClean="0"/>
              <a:t>13</a:t>
            </a:r>
            <a:r>
              <a:rPr lang="zh-TW" altLang="en-US" sz="2000" dirty="0" smtClean="0"/>
              <a:t>個</a:t>
            </a:r>
            <a:r>
              <a:rPr lang="zh-TW" altLang="en-US" sz="2000" dirty="0"/>
              <a:t>通訊處，完整的服務網路提供顧客優質的服務</a:t>
            </a:r>
            <a:r>
              <a:rPr lang="zh-TW" altLang="en-US" sz="2000" dirty="0" smtClean="0"/>
              <a:t>。</a:t>
            </a:r>
            <a:endParaRPr lang="en-US" altLang="zh-TW" sz="2000" dirty="0" smtClean="0"/>
          </a:p>
          <a:p>
            <a:pPr>
              <a:lnSpc>
                <a:spcPct val="114000"/>
              </a:lnSpc>
            </a:pPr>
            <a:r>
              <a:rPr lang="zh-TW" altLang="en-US" sz="2000" dirty="0"/>
              <a:t>本公司以致力於</a:t>
            </a:r>
            <a:r>
              <a:rPr lang="zh-TW" altLang="en-US" sz="2000" dirty="0">
                <a:solidFill>
                  <a:srgbClr val="C39B00"/>
                </a:solidFill>
              </a:rPr>
              <a:t>強化公司治理機制、積極履行企業社會責任、落實公平待客原則、提昇公司核心資本及風險承擔能力，及創造股東價值為鞏固永續經營之根基</a:t>
            </a:r>
            <a:r>
              <a:rPr lang="zh-TW" altLang="en-US" sz="2000" dirty="0"/>
              <a:t>，使公司成為</a:t>
            </a:r>
            <a:r>
              <a:rPr lang="zh-TW" altLang="en-US" sz="2000" dirty="0" smtClean="0">
                <a:solidFill>
                  <a:srgbClr val="C39B00"/>
                </a:solidFill>
              </a:rPr>
              <a:t>「最</a:t>
            </a:r>
            <a:r>
              <a:rPr lang="zh-TW" altLang="en-US" sz="2000" dirty="0">
                <a:solidFill>
                  <a:srgbClr val="C39B00"/>
                </a:solidFill>
              </a:rPr>
              <a:t>值得信賴</a:t>
            </a:r>
            <a:r>
              <a:rPr lang="zh-TW" altLang="en-US" sz="2000" dirty="0" smtClean="0">
                <a:solidFill>
                  <a:srgbClr val="C39B00"/>
                </a:solidFill>
              </a:rPr>
              <a:t>的保險公司</a:t>
            </a:r>
            <a:r>
              <a:rPr lang="zh-TW" altLang="en-US" sz="2000" dirty="0">
                <a:solidFill>
                  <a:srgbClr val="C39B00"/>
                </a:solidFill>
              </a:rPr>
              <a:t>」</a:t>
            </a:r>
            <a:r>
              <a:rPr lang="zh-TW" altLang="en-US" sz="2000" dirty="0"/>
              <a:t>，並朝</a:t>
            </a:r>
            <a:r>
              <a:rPr lang="zh-TW" altLang="en-US" sz="2000" dirty="0" smtClean="0"/>
              <a:t>此願</a:t>
            </a:r>
            <a:r>
              <a:rPr lang="zh-TW" altLang="en-US" sz="2000" dirty="0"/>
              <a:t>景永遠努力不懈</a:t>
            </a:r>
            <a:r>
              <a:rPr lang="zh-TW" altLang="en-US" sz="2000" dirty="0" smtClean="0"/>
              <a:t>。</a:t>
            </a:r>
            <a:endParaRPr lang="en-US" altLang="zh-TW" sz="2000" dirty="0" smtClean="0"/>
          </a:p>
          <a:p>
            <a:endParaRPr lang="en-US" altLang="zh-TW" sz="2200" dirty="0" smtClean="0">
              <a:latin typeface="標楷體" pitchFamily="65" charset="-120"/>
              <a:ea typeface="標楷體" pitchFamily="65" charset="-120"/>
            </a:endParaRPr>
          </a:p>
          <a:p>
            <a:endParaRPr lang="en-US" altLang="zh-TW" sz="2200" dirty="0">
              <a:latin typeface="標楷體" pitchFamily="65" charset="-120"/>
              <a:ea typeface="標楷體" pitchFamily="65" charset="-120"/>
            </a:endParaRPr>
          </a:p>
        </p:txBody>
      </p:sp>
      <p:sp>
        <p:nvSpPr>
          <p:cNvPr id="4" name="投影片編號版面配置區 3"/>
          <p:cNvSpPr>
            <a:spLocks noGrp="1"/>
          </p:cNvSpPr>
          <p:nvPr>
            <p:ph type="sldNum" sz="quarter" idx="4"/>
          </p:nvPr>
        </p:nvSpPr>
        <p:spPr/>
        <p:txBody>
          <a:bodyPr/>
          <a:lstStyle/>
          <a:p>
            <a:fld id="{D6E2819F-D66F-40B7-8515-ABD9D38670DF}" type="slidenum">
              <a:rPr lang="en-US" altLang="zh-TW" smtClean="0"/>
              <a:pPr/>
              <a:t>5</a:t>
            </a:fld>
            <a:endParaRPr lang="en-US" altLang="zh-TW" dirty="0"/>
          </a:p>
        </p:txBody>
      </p:sp>
      <p:pic>
        <p:nvPicPr>
          <p:cNvPr id="6" name="圖片 5" descr="地球LOGO.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9552" y="404664"/>
            <a:ext cx="1109803" cy="1436509"/>
          </a:xfrm>
          <a:prstGeom prst="rect">
            <a:avLst/>
          </a:prstGeom>
        </p:spPr>
      </p:pic>
    </p:spTree>
    <p:extLst>
      <p:ext uri="{BB962C8B-B14F-4D97-AF65-F5344CB8AC3E}">
        <p14:creationId xmlns:p14="http://schemas.microsoft.com/office/powerpoint/2010/main" val="2899621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sz="7200" dirty="0" smtClean="0"/>
              <a:t>業務概況</a:t>
            </a:r>
            <a:endParaRPr lang="zh-TW" altLang="en-US" sz="7200" dirty="0"/>
          </a:p>
        </p:txBody>
      </p:sp>
      <p:sp>
        <p:nvSpPr>
          <p:cNvPr id="4" name="投影片編號版面配置區 3"/>
          <p:cNvSpPr>
            <a:spLocks noGrp="1"/>
          </p:cNvSpPr>
          <p:nvPr>
            <p:ph type="sldNum" sz="quarter" idx="4"/>
          </p:nvPr>
        </p:nvSpPr>
        <p:spPr/>
        <p:txBody>
          <a:bodyPr/>
          <a:lstStyle/>
          <a:p>
            <a:fld id="{D6E2819F-D66F-40B7-8515-ABD9D38670DF}" type="slidenum">
              <a:rPr lang="en-US" altLang="zh-TW" smtClean="0"/>
              <a:pPr/>
              <a:t>6</a:t>
            </a:fld>
            <a:endParaRPr lang="en-US" altLang="zh-TW" dirty="0"/>
          </a:p>
        </p:txBody>
      </p:sp>
      <p:pic>
        <p:nvPicPr>
          <p:cNvPr id="6" name="圖片 5" descr="地球LOGO.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47664" y="1844824"/>
            <a:ext cx="1202286" cy="1556218"/>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經營商品</a:t>
            </a:r>
            <a:endParaRPr lang="zh-TW" altLang="en-US" dirty="0"/>
          </a:p>
        </p:txBody>
      </p:sp>
      <p:sp>
        <p:nvSpPr>
          <p:cNvPr id="10" name="內容版面配置區 9"/>
          <p:cNvSpPr>
            <a:spLocks noGrp="1"/>
          </p:cNvSpPr>
          <p:nvPr>
            <p:ph idx="1"/>
          </p:nvPr>
        </p:nvSpPr>
        <p:spPr>
          <a:xfrm>
            <a:off x="457200" y="1700808"/>
            <a:ext cx="8229600" cy="4281341"/>
          </a:xfrm>
        </p:spPr>
        <p:txBody>
          <a:bodyPr/>
          <a:lstStyle/>
          <a:p>
            <a:pPr algn="ctr"/>
            <a:r>
              <a:rPr lang="zh-TW" altLang="en-US" sz="2800" dirty="0" smtClean="0"/>
              <a:t>個人保險</a:t>
            </a:r>
            <a:endParaRPr lang="en-US" altLang="zh-TW" sz="2800" dirty="0" smtClean="0"/>
          </a:p>
          <a:p>
            <a:pPr algn="ctr"/>
            <a:endParaRPr lang="en-US" altLang="zh-TW" sz="2800" dirty="0"/>
          </a:p>
          <a:p>
            <a:pPr algn="ctr"/>
            <a:endParaRPr lang="en-US" altLang="zh-TW" sz="2800" dirty="0" smtClean="0"/>
          </a:p>
          <a:p>
            <a:pPr algn="ctr">
              <a:spcBef>
                <a:spcPts val="1800"/>
              </a:spcBef>
            </a:pPr>
            <a:r>
              <a:rPr lang="zh-TW" altLang="en-US" sz="2800" dirty="0" smtClean="0"/>
              <a:t>企業保險</a:t>
            </a:r>
            <a:endParaRPr lang="zh-TW" altLang="en-US" sz="2800" dirty="0"/>
          </a:p>
        </p:txBody>
      </p:sp>
      <p:sp>
        <p:nvSpPr>
          <p:cNvPr id="3" name="投影片編號版面配置區 2"/>
          <p:cNvSpPr>
            <a:spLocks noGrp="1"/>
          </p:cNvSpPr>
          <p:nvPr>
            <p:ph type="sldNum" sz="quarter" idx="4"/>
          </p:nvPr>
        </p:nvSpPr>
        <p:spPr/>
        <p:txBody>
          <a:bodyPr/>
          <a:lstStyle/>
          <a:p>
            <a:fld id="{D6E2819F-D66F-40B7-8515-ABD9D38670DF}" type="slidenum">
              <a:rPr lang="en-US" altLang="zh-TW" smtClean="0"/>
              <a:pPr/>
              <a:t>7</a:t>
            </a:fld>
            <a:endParaRPr lang="en-US" altLang="zh-TW" dirty="0"/>
          </a:p>
        </p:txBody>
      </p:sp>
      <p:graphicFrame>
        <p:nvGraphicFramePr>
          <p:cNvPr id="9" name="表格 8"/>
          <p:cNvGraphicFramePr>
            <a:graphicFrameLocks noGrp="1"/>
          </p:cNvGraphicFramePr>
          <p:nvPr>
            <p:extLst>
              <p:ext uri="{D42A27DB-BD31-4B8C-83A1-F6EECF244321}">
                <p14:modId xmlns:p14="http://schemas.microsoft.com/office/powerpoint/2010/main" val="3898112673"/>
              </p:ext>
            </p:extLst>
          </p:nvPr>
        </p:nvGraphicFramePr>
        <p:xfrm>
          <a:off x="539552" y="2204864"/>
          <a:ext cx="8064896" cy="1437640"/>
        </p:xfrm>
        <a:graphic>
          <a:graphicData uri="http://schemas.openxmlformats.org/drawingml/2006/table">
            <a:tbl>
              <a:tblPr firstRow="1" bandRow="1">
                <a:tableStyleId>{93296810-A885-4BE3-A3E7-6D5BEEA58F35}</a:tableStyleId>
              </a:tblPr>
              <a:tblGrid>
                <a:gridCol w="1296817"/>
                <a:gridCol w="1438217"/>
                <a:gridCol w="1776620"/>
                <a:gridCol w="1753042"/>
                <a:gridCol w="1800200"/>
              </a:tblGrid>
              <a:tr h="370840">
                <a:tc>
                  <a:txBody>
                    <a:bodyPr/>
                    <a:lstStyle/>
                    <a:p>
                      <a:pPr algn="ctr"/>
                      <a:r>
                        <a:rPr lang="zh-TW" altLang="en-US" sz="1600" dirty="0" smtClean="0">
                          <a:latin typeface="微軟正黑體" panose="020B0604030504040204" pitchFamily="34" charset="-120"/>
                          <a:ea typeface="微軟正黑體" panose="020B0604030504040204" pitchFamily="34" charset="-120"/>
                        </a:rPr>
                        <a:t>汽機車險</a:t>
                      </a:r>
                      <a:endParaRPr lang="zh-TW" altLang="en-US" sz="1600" dirty="0">
                        <a:solidFill>
                          <a:schemeClr val="tx1"/>
                        </a:solidFill>
                        <a:latin typeface="微軟正黑體" panose="020B0604030504040204" pitchFamily="34" charset="-120"/>
                        <a:ea typeface="微軟正黑體" panose="020B0604030504040204" pitchFamily="34" charset="-120"/>
                      </a:endParaRPr>
                    </a:p>
                  </a:txBody>
                  <a:tcPr>
                    <a:solidFill>
                      <a:srgbClr val="87E1FF"/>
                    </a:solidFill>
                  </a:tcPr>
                </a:tc>
                <a:tc>
                  <a:txBody>
                    <a:bodyPr/>
                    <a:lstStyle/>
                    <a:p>
                      <a:pPr algn="ctr"/>
                      <a:r>
                        <a:rPr lang="zh-TW" altLang="en-US" sz="1600" dirty="0" smtClean="0">
                          <a:latin typeface="微軟正黑體" panose="020B0604030504040204" pitchFamily="34" charset="-120"/>
                          <a:ea typeface="微軟正黑體" panose="020B0604030504040204" pitchFamily="34" charset="-120"/>
                        </a:rPr>
                        <a:t>專案保險</a:t>
                      </a:r>
                      <a:endParaRPr lang="zh-TW" altLang="en-US" sz="1600" dirty="0">
                        <a:solidFill>
                          <a:schemeClr val="tx1"/>
                        </a:solidFill>
                        <a:latin typeface="微軟正黑體" panose="020B0604030504040204" pitchFamily="34" charset="-120"/>
                        <a:ea typeface="微軟正黑體" panose="020B0604030504040204" pitchFamily="34" charset="-120"/>
                      </a:endParaRPr>
                    </a:p>
                  </a:txBody>
                  <a:tcPr>
                    <a:solidFill>
                      <a:srgbClr val="87E1FF"/>
                    </a:solidFill>
                  </a:tcPr>
                </a:tc>
                <a:tc>
                  <a:txBody>
                    <a:bodyPr/>
                    <a:lstStyle/>
                    <a:p>
                      <a:pPr algn="ctr"/>
                      <a:r>
                        <a:rPr lang="zh-TW" altLang="en-US" sz="1600" dirty="0" smtClean="0">
                          <a:latin typeface="微軟正黑體" panose="020B0604030504040204" pitchFamily="34" charset="-120"/>
                          <a:ea typeface="微軟正黑體" panose="020B0604030504040204" pitchFamily="34" charset="-120"/>
                        </a:rPr>
                        <a:t>住宅火險</a:t>
                      </a:r>
                      <a:endParaRPr lang="zh-TW" altLang="en-US" sz="1600" dirty="0">
                        <a:solidFill>
                          <a:schemeClr val="tx1"/>
                        </a:solidFill>
                        <a:latin typeface="微軟正黑體" panose="020B0604030504040204" pitchFamily="34" charset="-120"/>
                        <a:ea typeface="微軟正黑體" panose="020B0604030504040204" pitchFamily="34" charset="-120"/>
                      </a:endParaRPr>
                    </a:p>
                  </a:txBody>
                  <a:tcPr>
                    <a:solidFill>
                      <a:srgbClr val="87E1FF"/>
                    </a:solidFill>
                  </a:tcPr>
                </a:tc>
                <a:tc>
                  <a:txBody>
                    <a:bodyPr/>
                    <a:lstStyle/>
                    <a:p>
                      <a:pPr algn="ctr"/>
                      <a:r>
                        <a:rPr lang="zh-TW" altLang="en-US" sz="1600" dirty="0" smtClean="0">
                          <a:latin typeface="微軟正黑體" panose="020B0604030504040204" pitchFamily="34" charset="-120"/>
                          <a:ea typeface="微軟正黑體" panose="020B0604030504040204" pitchFamily="34" charset="-120"/>
                        </a:rPr>
                        <a:t>旅平險</a:t>
                      </a: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不便險</a:t>
                      </a:r>
                      <a:endParaRPr lang="zh-TW" altLang="en-US" sz="1600" dirty="0">
                        <a:solidFill>
                          <a:schemeClr val="tx1"/>
                        </a:solidFill>
                        <a:latin typeface="微軟正黑體" panose="020B0604030504040204" pitchFamily="34" charset="-120"/>
                        <a:ea typeface="微軟正黑體" panose="020B0604030504040204" pitchFamily="34" charset="-120"/>
                      </a:endParaRPr>
                    </a:p>
                  </a:txBody>
                  <a:tcPr>
                    <a:solidFill>
                      <a:srgbClr val="87E1FF"/>
                    </a:solidFill>
                  </a:tcPr>
                </a:tc>
                <a:tc>
                  <a:txBody>
                    <a:bodyPr/>
                    <a:lstStyle/>
                    <a:p>
                      <a:pPr algn="ctr"/>
                      <a:r>
                        <a:rPr lang="zh-TW" altLang="en-US" sz="1600" dirty="0" smtClean="0">
                          <a:latin typeface="微軟正黑體" panose="020B0604030504040204" pitchFamily="34" charset="-120"/>
                          <a:ea typeface="微軟正黑體" panose="020B0604030504040204" pitchFamily="34" charset="-120"/>
                        </a:rPr>
                        <a:t>健康傷害險</a:t>
                      </a:r>
                      <a:endParaRPr lang="zh-TW" altLang="en-US" sz="1600" dirty="0">
                        <a:solidFill>
                          <a:schemeClr val="tx1"/>
                        </a:solidFill>
                        <a:latin typeface="微軟正黑體" panose="020B0604030504040204" pitchFamily="34" charset="-120"/>
                        <a:ea typeface="微軟正黑體" panose="020B0604030504040204" pitchFamily="34" charset="-120"/>
                      </a:endParaRPr>
                    </a:p>
                  </a:txBody>
                  <a:tcPr>
                    <a:solidFill>
                      <a:srgbClr val="87E1FF"/>
                    </a:solidFill>
                  </a:tcPr>
                </a:tc>
              </a:tr>
              <a:tr h="370840">
                <a:tc>
                  <a:txBody>
                    <a:bodyPr/>
                    <a:lstStyle/>
                    <a:p>
                      <a:pPr marL="180975" marR="0" lvl="0" indent="-180975"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Char char="l"/>
                        <a:tabLst/>
                        <a:defRPr/>
                      </a:pPr>
                      <a:r>
                        <a:rPr lang="zh-TW" altLang="en-US" sz="1600" dirty="0" smtClean="0">
                          <a:latin typeface="微軟正黑體" panose="020B0604030504040204" pitchFamily="34" charset="-120"/>
                          <a:ea typeface="微軟正黑體" panose="020B0604030504040204" pitchFamily="34" charset="-120"/>
                        </a:rPr>
                        <a:t>機車保險</a:t>
                      </a:r>
                      <a:endParaRPr lang="en-US" altLang="zh-TW" sz="1600" dirty="0" smtClean="0">
                        <a:latin typeface="微軟正黑體" panose="020B0604030504040204" pitchFamily="34" charset="-120"/>
                        <a:ea typeface="微軟正黑體" panose="020B0604030504040204" pitchFamily="34" charset="-120"/>
                      </a:endParaRPr>
                    </a:p>
                    <a:p>
                      <a:pPr marL="180975" indent="-180975">
                        <a:buClr>
                          <a:srgbClr val="00B0F0"/>
                        </a:buClr>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汽車保險</a:t>
                      </a:r>
                      <a:endParaRPr lang="zh-TW" altLang="en-US" sz="1600" dirty="0">
                        <a:latin typeface="微軟正黑體" panose="020B0604030504040204" pitchFamily="34" charset="-120"/>
                        <a:ea typeface="微軟正黑體" panose="020B0604030504040204" pitchFamily="34" charset="-120"/>
                      </a:endParaRPr>
                    </a:p>
                  </a:txBody>
                  <a:tcPr>
                    <a:solidFill>
                      <a:srgbClr val="EBEEF5"/>
                    </a:solidFill>
                  </a:tcPr>
                </a:tc>
                <a:tc>
                  <a:txBody>
                    <a:bodyPr/>
                    <a:lstStyle/>
                    <a:p>
                      <a:pPr marL="180975" marR="0" lvl="0" indent="-180975"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Char char="l"/>
                        <a:tabLst/>
                        <a:defRPr/>
                      </a:pPr>
                      <a:r>
                        <a:rPr lang="zh-TW" altLang="en-US" sz="1600" dirty="0" smtClean="0">
                          <a:latin typeface="微軟正黑體" panose="020B0604030504040204" pitchFamily="34" charset="-120"/>
                          <a:ea typeface="微軟正黑體" panose="020B0604030504040204" pitchFamily="34" charset="-120"/>
                        </a:rPr>
                        <a:t>行動電話險</a:t>
                      </a:r>
                    </a:p>
                  </a:txBody>
                  <a:tcPr>
                    <a:solidFill>
                      <a:srgbClr val="EBEEF5"/>
                    </a:solidFill>
                  </a:tcPr>
                </a:tc>
                <a:tc>
                  <a:txBody>
                    <a:bodyPr/>
                    <a:lstStyle/>
                    <a:p>
                      <a:pPr marL="180975" indent="-180975">
                        <a:buClr>
                          <a:srgbClr val="00B0F0"/>
                        </a:buClr>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住宅火災保險</a:t>
                      </a:r>
                      <a:endParaRPr lang="en-US" altLang="zh-TW" sz="1600" dirty="0" smtClean="0">
                        <a:latin typeface="微軟正黑體" panose="020B0604030504040204" pitchFamily="34" charset="-120"/>
                        <a:ea typeface="微軟正黑體" panose="020B0604030504040204" pitchFamily="34" charset="-120"/>
                      </a:endParaRPr>
                    </a:p>
                    <a:p>
                      <a:pPr marL="180975" indent="-180975">
                        <a:buClr>
                          <a:srgbClr val="00B0F0"/>
                        </a:buClr>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住家綜合保險</a:t>
                      </a:r>
                      <a:endParaRPr lang="en-US" altLang="zh-TW" sz="1600" dirty="0" smtClean="0">
                        <a:latin typeface="微軟正黑體" panose="020B0604030504040204" pitchFamily="34" charset="-120"/>
                        <a:ea typeface="微軟正黑體" panose="020B0604030504040204" pitchFamily="34" charset="-120"/>
                      </a:endParaRPr>
                    </a:p>
                    <a:p>
                      <a:pPr marL="180975" indent="-180975">
                        <a:buClr>
                          <a:srgbClr val="00B0F0"/>
                        </a:buClr>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家庭綜合保險</a:t>
                      </a:r>
                      <a:endParaRPr lang="en-US" altLang="zh-TW" sz="1600" dirty="0" smtClean="0">
                        <a:latin typeface="微軟正黑體" panose="020B0604030504040204" pitchFamily="34" charset="-120"/>
                        <a:ea typeface="微軟正黑體" panose="020B0604030504040204" pitchFamily="34" charset="-120"/>
                      </a:endParaRPr>
                    </a:p>
                    <a:p>
                      <a:pPr marL="180975" indent="-180975">
                        <a:buClr>
                          <a:srgbClr val="00B0F0"/>
                        </a:buClr>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住宅動產保險</a:t>
                      </a:r>
                      <a:endParaRPr lang="zh-TW" altLang="en-US" sz="1600" dirty="0">
                        <a:latin typeface="微軟正黑體" panose="020B0604030504040204" pitchFamily="34" charset="-120"/>
                        <a:ea typeface="微軟正黑體" panose="020B0604030504040204" pitchFamily="34" charset="-120"/>
                      </a:endParaRPr>
                    </a:p>
                  </a:txBody>
                  <a:tcPr>
                    <a:solidFill>
                      <a:srgbClr val="EBEEF5"/>
                    </a:solidFill>
                  </a:tcPr>
                </a:tc>
                <a:tc>
                  <a:txBody>
                    <a:bodyPr/>
                    <a:lstStyle/>
                    <a:p>
                      <a:pPr marL="180975" indent="-180975">
                        <a:buClr>
                          <a:srgbClr val="00B0F0"/>
                        </a:buClr>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旅遊綜合保險</a:t>
                      </a:r>
                      <a:endParaRPr lang="en-US" altLang="zh-TW" sz="1600" dirty="0" smtClean="0">
                        <a:latin typeface="微軟正黑體" panose="020B0604030504040204" pitchFamily="34" charset="-120"/>
                        <a:ea typeface="微軟正黑體" panose="020B0604030504040204" pitchFamily="34" charset="-120"/>
                      </a:endParaRPr>
                    </a:p>
                    <a:p>
                      <a:pPr marL="180975" indent="-180975">
                        <a:buClr>
                          <a:srgbClr val="00B0F0"/>
                        </a:buClr>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特定活動保險</a:t>
                      </a:r>
                      <a:endParaRPr lang="en-US" altLang="zh-TW" sz="1600" dirty="0" smtClean="0">
                        <a:latin typeface="微軟正黑體" panose="020B0604030504040204" pitchFamily="34" charset="-120"/>
                        <a:ea typeface="微軟正黑體" panose="020B0604030504040204" pitchFamily="34" charset="-120"/>
                      </a:endParaRPr>
                    </a:p>
                    <a:p>
                      <a:pPr marL="180975" indent="-180975">
                        <a:buClr>
                          <a:srgbClr val="00B0F0"/>
                        </a:buClr>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旅行泡泡綜合保險</a:t>
                      </a:r>
                      <a:endParaRPr lang="zh-TW" altLang="en-US" sz="1600" dirty="0">
                        <a:latin typeface="微軟正黑體" panose="020B0604030504040204" pitchFamily="34" charset="-120"/>
                        <a:ea typeface="微軟正黑體" panose="020B0604030504040204" pitchFamily="34" charset="-120"/>
                      </a:endParaRPr>
                    </a:p>
                  </a:txBody>
                  <a:tcPr>
                    <a:solidFill>
                      <a:srgbClr val="EBEEF5"/>
                    </a:solidFill>
                  </a:tcPr>
                </a:tc>
                <a:tc>
                  <a:txBody>
                    <a:bodyPr/>
                    <a:lstStyle/>
                    <a:p>
                      <a:pPr marL="180975" indent="-180975">
                        <a:buClr>
                          <a:srgbClr val="00B0F0"/>
                        </a:buClr>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個人傷害保險</a:t>
                      </a:r>
                      <a:endParaRPr lang="en-US" altLang="zh-TW" sz="1600" dirty="0" smtClean="0">
                        <a:latin typeface="微軟正黑體" panose="020B0604030504040204" pitchFamily="34" charset="-120"/>
                        <a:ea typeface="微軟正黑體" panose="020B0604030504040204" pitchFamily="34" charset="-120"/>
                      </a:endParaRPr>
                    </a:p>
                    <a:p>
                      <a:pPr marL="180975" indent="-180975">
                        <a:buClr>
                          <a:srgbClr val="00B0F0"/>
                        </a:buClr>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團體傷害保險</a:t>
                      </a:r>
                      <a:endParaRPr lang="en-US" altLang="zh-TW" sz="1600" dirty="0" smtClean="0">
                        <a:latin typeface="微軟正黑體" panose="020B0604030504040204" pitchFamily="34" charset="-120"/>
                        <a:ea typeface="微軟正黑體" panose="020B0604030504040204" pitchFamily="34" charset="-120"/>
                      </a:endParaRPr>
                    </a:p>
                    <a:p>
                      <a:pPr marL="180975" indent="-180975">
                        <a:buClr>
                          <a:srgbClr val="00B0F0"/>
                        </a:buClr>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微型傷害保險</a:t>
                      </a:r>
                      <a:endParaRPr lang="en-US" altLang="zh-TW" sz="1600" dirty="0" smtClean="0">
                        <a:latin typeface="微軟正黑體" panose="020B0604030504040204" pitchFamily="34" charset="-120"/>
                        <a:ea typeface="微軟正黑體" panose="020B0604030504040204" pitchFamily="34" charset="-120"/>
                      </a:endParaRPr>
                    </a:p>
                    <a:p>
                      <a:pPr marL="180975" indent="-180975">
                        <a:buClr>
                          <a:srgbClr val="00B0F0"/>
                        </a:buClr>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個人健康保險</a:t>
                      </a:r>
                      <a:endParaRPr lang="zh-TW" altLang="en-US" sz="1600" dirty="0">
                        <a:latin typeface="微軟正黑體" panose="020B0604030504040204" pitchFamily="34" charset="-120"/>
                        <a:ea typeface="微軟正黑體" panose="020B0604030504040204" pitchFamily="34" charset="-120"/>
                      </a:endParaRPr>
                    </a:p>
                  </a:txBody>
                  <a:tcPr>
                    <a:solidFill>
                      <a:srgbClr val="EBEEF5"/>
                    </a:solidFill>
                  </a:tcPr>
                </a:tc>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4201319857"/>
              </p:ext>
            </p:extLst>
          </p:nvPr>
        </p:nvGraphicFramePr>
        <p:xfrm>
          <a:off x="541239" y="4149080"/>
          <a:ext cx="8061523" cy="1944216"/>
        </p:xfrm>
        <a:graphic>
          <a:graphicData uri="http://schemas.openxmlformats.org/drawingml/2006/table">
            <a:tbl>
              <a:tblPr firstRow="1" bandRow="1">
                <a:tableStyleId>{93296810-A885-4BE3-A3E7-6D5BEEA58F35}</a:tableStyleId>
              </a:tblPr>
              <a:tblGrid>
                <a:gridCol w="1612609"/>
                <a:gridCol w="2059800"/>
                <a:gridCol w="2160240"/>
                <a:gridCol w="2228874"/>
              </a:tblGrid>
              <a:tr h="374480">
                <a:tc>
                  <a:txBody>
                    <a:bodyPr/>
                    <a:lstStyle/>
                    <a:p>
                      <a:pPr algn="ctr"/>
                      <a:r>
                        <a:rPr lang="zh-TW" altLang="en-US" sz="1600" dirty="0" smtClean="0">
                          <a:latin typeface="微軟正黑體" panose="020B0604030504040204" pitchFamily="34" charset="-120"/>
                          <a:ea typeface="微軟正黑體" panose="020B0604030504040204" pitchFamily="34" charset="-120"/>
                        </a:rPr>
                        <a:t>商業火險</a:t>
                      </a:r>
                      <a:endParaRPr lang="zh-TW" altLang="en-US" sz="1600" dirty="0">
                        <a:solidFill>
                          <a:schemeClr val="tx1"/>
                        </a:solidFill>
                        <a:latin typeface="微軟正黑體" panose="020B0604030504040204" pitchFamily="34" charset="-120"/>
                        <a:ea typeface="微軟正黑體" panose="020B0604030504040204" pitchFamily="34" charset="-120"/>
                      </a:endParaRPr>
                    </a:p>
                  </a:txBody>
                  <a:tcPr>
                    <a:solidFill>
                      <a:srgbClr val="87E1FF"/>
                    </a:solidFill>
                  </a:tcPr>
                </a:tc>
                <a:tc>
                  <a:txBody>
                    <a:bodyPr/>
                    <a:lstStyle/>
                    <a:p>
                      <a:pPr algn="ctr"/>
                      <a:r>
                        <a:rPr lang="zh-TW" altLang="en-US" sz="1600" dirty="0" smtClean="0">
                          <a:latin typeface="微軟正黑體" panose="020B0604030504040204" pitchFamily="34" charset="-120"/>
                          <a:ea typeface="微軟正黑體" panose="020B0604030504040204" pitchFamily="34" charset="-120"/>
                        </a:rPr>
                        <a:t>意外保險</a:t>
                      </a:r>
                      <a:endParaRPr lang="zh-TW" altLang="en-US" sz="1600" dirty="0">
                        <a:solidFill>
                          <a:schemeClr val="tx1"/>
                        </a:solidFill>
                        <a:latin typeface="微軟正黑體" panose="020B0604030504040204" pitchFamily="34" charset="-120"/>
                        <a:ea typeface="微軟正黑體" panose="020B0604030504040204" pitchFamily="34" charset="-120"/>
                      </a:endParaRPr>
                    </a:p>
                  </a:txBody>
                  <a:tcPr>
                    <a:solidFill>
                      <a:srgbClr val="87E1FF"/>
                    </a:solidFill>
                  </a:tcPr>
                </a:tc>
                <a:tc>
                  <a:txBody>
                    <a:bodyPr/>
                    <a:lstStyle/>
                    <a:p>
                      <a:pPr algn="ctr"/>
                      <a:r>
                        <a:rPr lang="zh-TW" altLang="en-US" sz="1600" dirty="0" smtClean="0">
                          <a:latin typeface="微軟正黑體" panose="020B0604030504040204" pitchFamily="34" charset="-120"/>
                          <a:ea typeface="微軟正黑體" panose="020B0604030504040204" pitchFamily="34" charset="-120"/>
                        </a:rPr>
                        <a:t>工程保險</a:t>
                      </a:r>
                      <a:endParaRPr lang="zh-TW" altLang="en-US" sz="1600" dirty="0">
                        <a:solidFill>
                          <a:schemeClr val="tx1"/>
                        </a:solidFill>
                        <a:latin typeface="微軟正黑體" panose="020B0604030504040204" pitchFamily="34" charset="-120"/>
                        <a:ea typeface="微軟正黑體" panose="020B0604030504040204" pitchFamily="34" charset="-120"/>
                      </a:endParaRPr>
                    </a:p>
                  </a:txBody>
                  <a:tcPr>
                    <a:solidFill>
                      <a:srgbClr val="87E1FF"/>
                    </a:solidFill>
                  </a:tcPr>
                </a:tc>
                <a:tc>
                  <a:txBody>
                    <a:bodyPr/>
                    <a:lstStyle/>
                    <a:p>
                      <a:pPr algn="ctr"/>
                      <a:r>
                        <a:rPr lang="zh-TW" altLang="en-US" sz="1600" dirty="0" smtClean="0">
                          <a:latin typeface="微軟正黑體" panose="020B0604030504040204" pitchFamily="34" charset="-120"/>
                          <a:ea typeface="微軟正黑體" panose="020B0604030504040204" pitchFamily="34" charset="-120"/>
                        </a:rPr>
                        <a:t>海上保險</a:t>
                      </a:r>
                      <a:endParaRPr lang="zh-TW" altLang="en-US" sz="1600" dirty="0">
                        <a:solidFill>
                          <a:schemeClr val="tx1"/>
                        </a:solidFill>
                        <a:latin typeface="微軟正黑體" panose="020B0604030504040204" pitchFamily="34" charset="-120"/>
                        <a:ea typeface="微軟正黑體" panose="020B0604030504040204" pitchFamily="34" charset="-120"/>
                      </a:endParaRPr>
                    </a:p>
                  </a:txBody>
                  <a:tcPr>
                    <a:solidFill>
                      <a:srgbClr val="87E1FF"/>
                    </a:solidFill>
                  </a:tcPr>
                </a:tc>
              </a:tr>
              <a:tr h="1569736">
                <a:tc>
                  <a:txBody>
                    <a:bodyPr/>
                    <a:lstStyle/>
                    <a:p>
                      <a:pPr marL="180975" marR="0" lvl="0" indent="-180975"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Char char="l"/>
                        <a:tabLst/>
                        <a:defRPr/>
                      </a:pPr>
                      <a:r>
                        <a:rPr lang="zh-TW" altLang="en-US" sz="1600" dirty="0" smtClean="0">
                          <a:latin typeface="微軟正黑體" panose="020B0604030504040204" pitchFamily="34" charset="-120"/>
                          <a:ea typeface="微軟正黑體" panose="020B0604030504040204" pitchFamily="34" charset="-120"/>
                        </a:rPr>
                        <a:t>商業火災保險</a:t>
                      </a:r>
                      <a:endParaRPr lang="en-US" altLang="zh-TW" sz="1600" dirty="0" smtClean="0">
                        <a:latin typeface="微軟正黑體" panose="020B0604030504040204" pitchFamily="34" charset="-120"/>
                        <a:ea typeface="微軟正黑體" panose="020B0604030504040204" pitchFamily="34" charset="-120"/>
                      </a:endParaRPr>
                    </a:p>
                    <a:p>
                      <a:pPr marL="180975" marR="0" lvl="0" indent="-180975"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Char char="l"/>
                        <a:tabLst/>
                        <a:defRPr/>
                      </a:pPr>
                      <a:r>
                        <a:rPr lang="zh-TW" altLang="en-US" sz="1600" dirty="0" smtClean="0">
                          <a:latin typeface="微軟正黑體" panose="020B0604030504040204" pitchFamily="34" charset="-120"/>
                          <a:ea typeface="微軟正黑體" panose="020B0604030504040204" pitchFamily="34" charset="-120"/>
                        </a:rPr>
                        <a:t>商業火災綜合保險</a:t>
                      </a:r>
                      <a:endParaRPr lang="en-US" altLang="zh-TW" sz="1600" dirty="0" smtClean="0">
                        <a:latin typeface="微軟正黑體" panose="020B0604030504040204" pitchFamily="34" charset="-120"/>
                        <a:ea typeface="微軟正黑體" panose="020B0604030504040204" pitchFamily="34" charset="-120"/>
                      </a:endParaRPr>
                    </a:p>
                  </a:txBody>
                  <a:tcPr>
                    <a:solidFill>
                      <a:srgbClr val="EBEEF5"/>
                    </a:solidFill>
                  </a:tcPr>
                </a:tc>
                <a:tc>
                  <a:txBody>
                    <a:bodyPr/>
                    <a:lstStyle/>
                    <a:p>
                      <a:pPr marL="180975" marR="0" lvl="0" indent="-180975"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Char char="l"/>
                        <a:tabLst/>
                        <a:defRPr/>
                      </a:pPr>
                      <a:r>
                        <a:rPr lang="zh-TW" altLang="en-US" sz="1600" dirty="0" smtClean="0">
                          <a:latin typeface="微軟正黑體" panose="020B0604030504040204" pitchFamily="34" charset="-120"/>
                          <a:ea typeface="微軟正黑體" panose="020B0604030504040204" pitchFamily="34" charset="-120"/>
                        </a:rPr>
                        <a:t>公共意外責任保險</a:t>
                      </a:r>
                    </a:p>
                    <a:p>
                      <a:pPr marL="180975" indent="-180975">
                        <a:buClr>
                          <a:srgbClr val="00B0F0"/>
                        </a:buClr>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僱主意外責任保險</a:t>
                      </a:r>
                      <a:endParaRPr lang="en-US" altLang="zh-TW" sz="1600" dirty="0" smtClean="0">
                        <a:latin typeface="微軟正黑體" panose="020B0604030504040204" pitchFamily="34" charset="-120"/>
                        <a:ea typeface="微軟正黑體" panose="020B0604030504040204" pitchFamily="34" charset="-120"/>
                      </a:endParaRPr>
                    </a:p>
                    <a:p>
                      <a:pPr marL="180975" marR="0" lvl="0" indent="-180975"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Char char="l"/>
                        <a:tabLst/>
                        <a:defRPr/>
                      </a:pPr>
                      <a:r>
                        <a:rPr lang="zh-TW" altLang="en-US" sz="1600" dirty="0" smtClean="0">
                          <a:latin typeface="微軟正黑體" panose="020B0604030504040204" pitchFamily="34" charset="-120"/>
                          <a:ea typeface="微軟正黑體" panose="020B0604030504040204" pitchFamily="34" charset="-120"/>
                        </a:rPr>
                        <a:t>產品責任保險</a:t>
                      </a:r>
                      <a:endParaRPr lang="en-US" altLang="zh-TW" sz="1600" dirty="0" smtClean="0">
                        <a:latin typeface="微軟正黑體" panose="020B0604030504040204" pitchFamily="34" charset="-120"/>
                        <a:ea typeface="微軟正黑體" panose="020B0604030504040204" pitchFamily="34" charset="-120"/>
                      </a:endParaRPr>
                    </a:p>
                    <a:p>
                      <a:pPr marL="180975" marR="0" lvl="0" indent="-180975"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Char char="l"/>
                        <a:tabLst/>
                        <a:defRPr/>
                      </a:pPr>
                      <a:r>
                        <a:rPr lang="zh-TW" altLang="en-US" sz="1600" dirty="0" smtClean="0">
                          <a:latin typeface="微軟正黑體" panose="020B0604030504040204" pitchFamily="34" charset="-120"/>
                          <a:ea typeface="微軟正黑體" panose="020B0604030504040204" pitchFamily="34" charset="-120"/>
                        </a:rPr>
                        <a:t>旅行業責任保險</a:t>
                      </a:r>
                      <a:endParaRPr lang="en-US" altLang="zh-TW" sz="1600" dirty="0" smtClean="0">
                        <a:latin typeface="微軟正黑體" panose="020B0604030504040204" pitchFamily="34" charset="-120"/>
                        <a:ea typeface="微軟正黑體" panose="020B0604030504040204" pitchFamily="34" charset="-120"/>
                      </a:endParaRPr>
                    </a:p>
                    <a:p>
                      <a:pPr marL="180975" marR="0" lvl="0" indent="-180975"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Char char="l"/>
                        <a:tabLst/>
                        <a:defRPr/>
                      </a:pPr>
                      <a:r>
                        <a:rPr lang="zh-TW" altLang="en-US" sz="1600" dirty="0" smtClean="0">
                          <a:latin typeface="微軟正黑體" panose="020B0604030504040204" pitchFamily="34" charset="-120"/>
                          <a:ea typeface="微軟正黑體" panose="020B0604030504040204" pitchFamily="34" charset="-120"/>
                        </a:rPr>
                        <a:t>其他保險</a:t>
                      </a:r>
                    </a:p>
                  </a:txBody>
                  <a:tcPr>
                    <a:solidFill>
                      <a:srgbClr val="EBEEF5"/>
                    </a:solidFill>
                  </a:tcPr>
                </a:tc>
                <a:tc>
                  <a:txBody>
                    <a:bodyPr/>
                    <a:lstStyle/>
                    <a:p>
                      <a:pPr marL="180975" indent="-180975">
                        <a:buClr>
                          <a:srgbClr val="00B0F0"/>
                        </a:buClr>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營造綜合保險</a:t>
                      </a:r>
                      <a:endParaRPr lang="en-US" altLang="zh-TW" sz="1600" dirty="0" smtClean="0">
                        <a:latin typeface="微軟正黑體" panose="020B0604030504040204" pitchFamily="34" charset="-120"/>
                        <a:ea typeface="微軟正黑體" panose="020B0604030504040204" pitchFamily="34" charset="-120"/>
                      </a:endParaRPr>
                    </a:p>
                    <a:p>
                      <a:pPr marL="180975" indent="-180975">
                        <a:buClr>
                          <a:srgbClr val="00B0F0"/>
                        </a:buClr>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安裝工程綜合保險</a:t>
                      </a:r>
                      <a:endParaRPr lang="en-US" altLang="zh-TW" sz="1600" dirty="0" smtClean="0">
                        <a:latin typeface="微軟正黑體" panose="020B0604030504040204" pitchFamily="34" charset="-120"/>
                        <a:ea typeface="微軟正黑體" panose="020B0604030504040204" pitchFamily="34" charset="-120"/>
                      </a:endParaRPr>
                    </a:p>
                    <a:p>
                      <a:pPr marL="180975" indent="-180975">
                        <a:buClr>
                          <a:srgbClr val="00B0F0"/>
                        </a:buClr>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營建機具綜合保險</a:t>
                      </a:r>
                      <a:endParaRPr lang="en-US" altLang="zh-TW" sz="1600" dirty="0" smtClean="0">
                        <a:latin typeface="微軟正黑體" panose="020B0604030504040204" pitchFamily="34" charset="-120"/>
                        <a:ea typeface="微軟正黑體" panose="020B0604030504040204" pitchFamily="34" charset="-120"/>
                      </a:endParaRPr>
                    </a:p>
                    <a:p>
                      <a:pPr marL="180975" indent="-180975">
                        <a:buClr>
                          <a:srgbClr val="00B0F0"/>
                        </a:buClr>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鍋爐保險</a:t>
                      </a:r>
                      <a:endParaRPr lang="en-US" altLang="zh-TW" sz="1600" dirty="0" smtClean="0">
                        <a:latin typeface="微軟正黑體" panose="020B0604030504040204" pitchFamily="34" charset="-120"/>
                        <a:ea typeface="微軟正黑體" panose="020B0604030504040204" pitchFamily="34" charset="-120"/>
                      </a:endParaRPr>
                    </a:p>
                    <a:p>
                      <a:pPr marL="180975" indent="-180975">
                        <a:buClr>
                          <a:srgbClr val="00B0F0"/>
                        </a:buClr>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機械保險</a:t>
                      </a:r>
                      <a:endParaRPr lang="en-US" altLang="zh-TW" sz="1600" dirty="0" smtClean="0">
                        <a:latin typeface="微軟正黑體" panose="020B0604030504040204" pitchFamily="34" charset="-120"/>
                        <a:ea typeface="微軟正黑體" panose="020B0604030504040204" pitchFamily="34" charset="-120"/>
                      </a:endParaRPr>
                    </a:p>
                    <a:p>
                      <a:pPr marL="180975" indent="-180975">
                        <a:buClr>
                          <a:srgbClr val="00B0F0"/>
                        </a:buClr>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電子設備綜合保險</a:t>
                      </a:r>
                      <a:endParaRPr lang="zh-TW" altLang="en-US" sz="1600" dirty="0">
                        <a:latin typeface="微軟正黑體" panose="020B0604030504040204" pitchFamily="34" charset="-120"/>
                        <a:ea typeface="微軟正黑體" panose="020B0604030504040204" pitchFamily="34" charset="-120"/>
                      </a:endParaRPr>
                    </a:p>
                  </a:txBody>
                  <a:tcPr>
                    <a:solidFill>
                      <a:srgbClr val="EBEEF5"/>
                    </a:solidFill>
                  </a:tcPr>
                </a:tc>
                <a:tc>
                  <a:txBody>
                    <a:bodyPr/>
                    <a:lstStyle/>
                    <a:p>
                      <a:pPr marL="180975" indent="-180975">
                        <a:buClr>
                          <a:srgbClr val="00B0F0"/>
                        </a:buClr>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貨物運輸保險</a:t>
                      </a:r>
                      <a:endParaRPr lang="en-US" altLang="zh-TW" sz="1600" dirty="0" smtClean="0">
                        <a:latin typeface="微軟正黑體" panose="020B0604030504040204" pitchFamily="34" charset="-120"/>
                        <a:ea typeface="微軟正黑體" panose="020B0604030504040204" pitchFamily="34" charset="-120"/>
                      </a:endParaRPr>
                    </a:p>
                    <a:p>
                      <a:pPr marL="180975" indent="-180975">
                        <a:buClr>
                          <a:srgbClr val="00B0F0"/>
                        </a:buClr>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貨物運送人責任保險</a:t>
                      </a:r>
                      <a:endParaRPr lang="en-US" altLang="zh-TW" sz="1600" dirty="0" smtClean="0">
                        <a:latin typeface="微軟正黑體" panose="020B0604030504040204" pitchFamily="34" charset="-120"/>
                        <a:ea typeface="微軟正黑體" panose="020B0604030504040204" pitchFamily="34" charset="-120"/>
                      </a:endParaRPr>
                    </a:p>
                    <a:p>
                      <a:pPr marL="180975" indent="-180975">
                        <a:buClr>
                          <a:srgbClr val="00B0F0"/>
                        </a:buClr>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船體保險</a:t>
                      </a:r>
                      <a:endParaRPr lang="en-US" altLang="zh-TW" sz="1600" dirty="0" smtClean="0">
                        <a:latin typeface="微軟正黑體" panose="020B0604030504040204" pitchFamily="34" charset="-120"/>
                        <a:ea typeface="微軟正黑體" panose="020B0604030504040204" pitchFamily="34" charset="-120"/>
                      </a:endParaRPr>
                    </a:p>
                    <a:p>
                      <a:pPr marL="180975" indent="-180975">
                        <a:buClr>
                          <a:srgbClr val="00B0F0"/>
                        </a:buClr>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漁船保險</a:t>
                      </a:r>
                      <a:endParaRPr lang="en-US" altLang="zh-TW" sz="1600" dirty="0" smtClean="0">
                        <a:latin typeface="微軟正黑體" panose="020B0604030504040204" pitchFamily="34" charset="-120"/>
                        <a:ea typeface="微軟正黑體" panose="020B0604030504040204" pitchFamily="34" charset="-120"/>
                      </a:endParaRPr>
                    </a:p>
                    <a:p>
                      <a:pPr marL="180975" indent="-180975">
                        <a:buClr>
                          <a:srgbClr val="00B0F0"/>
                        </a:buClr>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航空保險</a:t>
                      </a:r>
                      <a:endParaRPr lang="zh-TW" altLang="en-US" sz="1600" dirty="0">
                        <a:latin typeface="微軟正黑體" panose="020B0604030504040204" pitchFamily="34" charset="-120"/>
                        <a:ea typeface="微軟正黑體" panose="020B0604030504040204" pitchFamily="34" charset="-120"/>
                      </a:endParaRPr>
                    </a:p>
                  </a:txBody>
                  <a:tcPr>
                    <a:solidFill>
                      <a:srgbClr val="EBEEF5"/>
                    </a:solidFill>
                  </a:tcPr>
                </a:tc>
              </a:tr>
            </a:tbl>
          </a:graphicData>
        </a:graphic>
      </p:graphicFrame>
    </p:spTree>
    <p:extLst>
      <p:ext uri="{BB962C8B-B14F-4D97-AF65-F5344CB8AC3E}">
        <p14:creationId xmlns:p14="http://schemas.microsoft.com/office/powerpoint/2010/main" val="352318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簽單保費收入比重</a:t>
            </a:r>
            <a:endParaRPr lang="zh-TW" altLang="en-US" dirty="0"/>
          </a:p>
        </p:txBody>
      </p:sp>
      <p:sp>
        <p:nvSpPr>
          <p:cNvPr id="4" name="投影片編號版面配置區 3"/>
          <p:cNvSpPr>
            <a:spLocks noGrp="1"/>
          </p:cNvSpPr>
          <p:nvPr>
            <p:ph type="sldNum" sz="quarter" idx="4"/>
          </p:nvPr>
        </p:nvSpPr>
        <p:spPr/>
        <p:txBody>
          <a:bodyPr/>
          <a:lstStyle/>
          <a:p>
            <a:fld id="{D6E2819F-D66F-40B7-8515-ABD9D38670DF}" type="slidenum">
              <a:rPr lang="en-US" altLang="zh-TW" smtClean="0"/>
              <a:pPr/>
              <a:t>8</a:t>
            </a:fld>
            <a:endParaRPr lang="en-US" altLang="zh-TW" dirty="0"/>
          </a:p>
        </p:txBody>
      </p:sp>
      <p:sp>
        <p:nvSpPr>
          <p:cNvPr id="9" name="文字方塊 8"/>
          <p:cNvSpPr txBox="1"/>
          <p:nvPr/>
        </p:nvSpPr>
        <p:spPr>
          <a:xfrm>
            <a:off x="6889804" y="1578278"/>
            <a:ext cx="1210588" cy="338554"/>
          </a:xfrm>
          <a:prstGeom prst="rect">
            <a:avLst/>
          </a:prstGeom>
          <a:noFill/>
        </p:spPr>
        <p:txBody>
          <a:bodyPr wrap="none" rtlCol="0">
            <a:spAutoFit/>
          </a:bodyPr>
          <a:lstStyle/>
          <a:p>
            <a:pPr algn="r"/>
            <a:r>
              <a:rPr lang="zh-TW" altLang="en-US" sz="1600" b="1" dirty="0" smtClean="0">
                <a:solidFill>
                  <a:srgbClr val="777777"/>
                </a:solidFill>
                <a:latin typeface="微軟正黑體" pitchFamily="34" charset="-120"/>
                <a:ea typeface="微軟正黑體" pitchFamily="34" charset="-120"/>
              </a:rPr>
              <a:t>單位：億元</a:t>
            </a:r>
            <a:endParaRPr lang="zh-TW" altLang="en-US" sz="1600" b="1" dirty="0">
              <a:solidFill>
                <a:srgbClr val="777777"/>
              </a:solidFill>
              <a:latin typeface="微軟正黑體" pitchFamily="34" charset="-120"/>
              <a:ea typeface="微軟正黑體" pitchFamily="34" charset="-120"/>
            </a:endParaRPr>
          </a:p>
        </p:txBody>
      </p:sp>
      <p:graphicFrame>
        <p:nvGraphicFramePr>
          <p:cNvPr id="7" name="圖表 6"/>
          <p:cNvGraphicFramePr>
            <a:graphicFrameLocks/>
          </p:cNvGraphicFramePr>
          <p:nvPr>
            <p:extLst>
              <p:ext uri="{D42A27DB-BD31-4B8C-83A1-F6EECF244321}">
                <p14:modId xmlns:p14="http://schemas.microsoft.com/office/powerpoint/2010/main" val="404157945"/>
              </p:ext>
            </p:extLst>
          </p:nvPr>
        </p:nvGraphicFramePr>
        <p:xfrm>
          <a:off x="1512000" y="1771200"/>
          <a:ext cx="6120000" cy="43204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簽單保費收入比重</a:t>
            </a:r>
            <a:endParaRPr lang="zh-TW" altLang="en-US" dirty="0"/>
          </a:p>
        </p:txBody>
      </p:sp>
      <p:sp>
        <p:nvSpPr>
          <p:cNvPr id="4" name="投影片編號版面配置區 3"/>
          <p:cNvSpPr>
            <a:spLocks noGrp="1"/>
          </p:cNvSpPr>
          <p:nvPr>
            <p:ph type="sldNum" sz="quarter" idx="4"/>
          </p:nvPr>
        </p:nvSpPr>
        <p:spPr/>
        <p:txBody>
          <a:bodyPr/>
          <a:lstStyle/>
          <a:p>
            <a:fld id="{D6E2819F-D66F-40B7-8515-ABD9D38670DF}" type="slidenum">
              <a:rPr lang="en-US" altLang="zh-TW" smtClean="0"/>
              <a:pPr/>
              <a:t>9</a:t>
            </a:fld>
            <a:endParaRPr lang="en-US" altLang="zh-TW" dirty="0"/>
          </a:p>
        </p:txBody>
      </p:sp>
      <p:sp>
        <p:nvSpPr>
          <p:cNvPr id="9" name="文字方塊 8"/>
          <p:cNvSpPr txBox="1"/>
          <p:nvPr/>
        </p:nvSpPr>
        <p:spPr>
          <a:xfrm>
            <a:off x="6889804" y="1578278"/>
            <a:ext cx="1210588" cy="338554"/>
          </a:xfrm>
          <a:prstGeom prst="rect">
            <a:avLst/>
          </a:prstGeom>
          <a:noFill/>
        </p:spPr>
        <p:txBody>
          <a:bodyPr wrap="none" rtlCol="0">
            <a:spAutoFit/>
          </a:bodyPr>
          <a:lstStyle/>
          <a:p>
            <a:pPr algn="r"/>
            <a:r>
              <a:rPr lang="zh-TW" altLang="en-US" sz="1600" b="1" dirty="0" smtClean="0">
                <a:solidFill>
                  <a:srgbClr val="777777"/>
                </a:solidFill>
                <a:latin typeface="微軟正黑體" pitchFamily="34" charset="-120"/>
                <a:ea typeface="微軟正黑體" pitchFamily="34" charset="-120"/>
              </a:rPr>
              <a:t>單位：億元</a:t>
            </a:r>
            <a:endParaRPr lang="zh-TW" altLang="en-US" sz="1600" b="1" dirty="0">
              <a:solidFill>
                <a:srgbClr val="777777"/>
              </a:solidFill>
              <a:latin typeface="微軟正黑體" pitchFamily="34" charset="-120"/>
              <a:ea typeface="微軟正黑體" pitchFamily="34" charset="-120"/>
            </a:endParaRPr>
          </a:p>
        </p:txBody>
      </p:sp>
      <p:graphicFrame>
        <p:nvGraphicFramePr>
          <p:cNvPr id="6" name="圖表 5"/>
          <p:cNvGraphicFramePr>
            <a:graphicFrameLocks/>
          </p:cNvGraphicFramePr>
          <p:nvPr>
            <p:extLst>
              <p:ext uri="{D42A27DB-BD31-4B8C-83A1-F6EECF244321}">
                <p14:modId xmlns:p14="http://schemas.microsoft.com/office/powerpoint/2010/main" val="3253267767"/>
              </p:ext>
            </p:extLst>
          </p:nvPr>
        </p:nvGraphicFramePr>
        <p:xfrm>
          <a:off x="1512000" y="1772816"/>
          <a:ext cx="6120000"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821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6" grpId="0">
        <p:bldAsOne/>
      </p:bldGraphic>
    </p:bldLst>
  </p:timing>
</p:sld>
</file>

<file path=ppt/theme/theme1.xml><?xml version="1.0" encoding="utf-8"?>
<a:theme xmlns:a="http://schemas.openxmlformats.org/drawingml/2006/main" name="佈景主題~旺旺藍">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佈景主題~旺旺紅色-</Template>
  <TotalTime>0</TotalTime>
  <Words>2092</Words>
  <Application>Microsoft Office PowerPoint</Application>
  <PresentationFormat>如螢幕大小 (4:3)</PresentationFormat>
  <Paragraphs>292</Paragraphs>
  <Slides>31</Slides>
  <Notes>1</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31</vt:i4>
      </vt:variant>
    </vt:vector>
  </HeadingPairs>
  <TitlesOfParts>
    <vt:vector size="40" baseType="lpstr">
      <vt:lpstr>微軟正黑體</vt:lpstr>
      <vt:lpstr>新細明體</vt:lpstr>
      <vt:lpstr>標楷體</vt:lpstr>
      <vt:lpstr>Arial</vt:lpstr>
      <vt:lpstr>Calibri</vt:lpstr>
      <vt:lpstr>Tahoma</vt:lpstr>
      <vt:lpstr>Verdana</vt:lpstr>
      <vt:lpstr>Wingdings</vt:lpstr>
      <vt:lpstr>佈景主題~旺旺藍</vt:lpstr>
      <vt:lpstr>旺旺保 2816 2022法人說明會</vt:lpstr>
      <vt:lpstr>免責聲明</vt:lpstr>
      <vt:lpstr>議程大綱</vt:lpstr>
      <vt:lpstr>公司簡介</vt:lpstr>
      <vt:lpstr>公司簡介</vt:lpstr>
      <vt:lpstr>業務概況</vt:lpstr>
      <vt:lpstr>經營商品</vt:lpstr>
      <vt:lpstr>簽單保費收入比重</vt:lpstr>
      <vt:lpstr>簽單保費收入比重</vt:lpstr>
      <vt:lpstr>簽單保費收入</vt:lpstr>
      <vt:lpstr>自留保費收入</vt:lpstr>
      <vt:lpstr>保費成長率</vt:lpstr>
      <vt:lpstr>保費規模市占率</vt:lpstr>
      <vt:lpstr>經營績效</vt:lpstr>
      <vt:lpstr>營業收入</vt:lpstr>
      <vt:lpstr>盈餘</vt:lpstr>
      <vt:lpstr>財務概況</vt:lpstr>
      <vt:lpstr>資產負債簡表</vt:lpstr>
      <vt:lpstr>資產負債表2022Q2</vt:lpstr>
      <vt:lpstr>資本適足率(RBC%)</vt:lpstr>
      <vt:lpstr>   企業永續</vt:lpstr>
      <vt:lpstr>永續發展推廣</vt:lpstr>
      <vt:lpstr>公司治理</vt:lpstr>
      <vt:lpstr>氣候變遷 積極應對</vt:lpstr>
      <vt:lpstr>永續商品  綠色保險</vt:lpstr>
      <vt:lpstr>數位創新 普惠金融</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
  <cp:lastModifiedBy/>
  <cp:revision>270</cp:revision>
  <cp:lastPrinted>2020-07-22T01:00:56Z</cp:lastPrinted>
  <dcterms:created xsi:type="dcterms:W3CDTF">2018-07-04T01:20:52Z</dcterms:created>
  <dcterms:modified xsi:type="dcterms:W3CDTF">2022-09-14T08:21:00Z</dcterms:modified>
</cp:coreProperties>
</file>